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57" r:id="rId2"/>
    <p:sldId id="360" r:id="rId3"/>
    <p:sldId id="363" r:id="rId4"/>
    <p:sldId id="370" r:id="rId5"/>
    <p:sldId id="371" r:id="rId6"/>
    <p:sldId id="373" r:id="rId7"/>
    <p:sldId id="372" r:id="rId8"/>
    <p:sldId id="365" r:id="rId9"/>
    <p:sldId id="3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3ACF6-8344-4CF4-AF0D-D143E39DD8C9}" v="45" dt="2023-04-25T12:30:17.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62" autoAdjust="0"/>
    <p:restoredTop sz="93792" autoAdjust="0"/>
  </p:normalViewPr>
  <p:slideViewPr>
    <p:cSldViewPr snapToGrid="0">
      <p:cViewPr varScale="1">
        <p:scale>
          <a:sx n="62" d="100"/>
          <a:sy n="62" d="100"/>
        </p:scale>
        <p:origin x="328" y="5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1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Katerina (Apleona UK Ltd.)" userId="27a43925-f09d-41f9-a812-0b6469fc645b" providerId="ADAL" clId="{B733ACF6-8344-4CF4-AF0D-D143E39DD8C9}"/>
    <pc:docChg chg="custSel addSld delSld modSld sldOrd">
      <pc:chgData name="Robinson, Katerina (Apleona UK Ltd.)" userId="27a43925-f09d-41f9-a812-0b6469fc645b" providerId="ADAL" clId="{B733ACF6-8344-4CF4-AF0D-D143E39DD8C9}" dt="2023-04-25T12:45:41.326" v="1876" actId="6549"/>
      <pc:docMkLst>
        <pc:docMk/>
      </pc:docMkLst>
      <pc:sldChg chg="del">
        <pc:chgData name="Robinson, Katerina (Apleona UK Ltd.)" userId="27a43925-f09d-41f9-a812-0b6469fc645b" providerId="ADAL" clId="{B733ACF6-8344-4CF4-AF0D-D143E39DD8C9}" dt="2023-04-25T12:34:54.584" v="1686" actId="47"/>
        <pc:sldMkLst>
          <pc:docMk/>
          <pc:sldMk cId="4092907455" sldId="344"/>
        </pc:sldMkLst>
      </pc:sldChg>
      <pc:sldChg chg="modSp del mod">
        <pc:chgData name="Robinson, Katerina (Apleona UK Ltd.)" userId="27a43925-f09d-41f9-a812-0b6469fc645b" providerId="ADAL" clId="{B733ACF6-8344-4CF4-AF0D-D143E39DD8C9}" dt="2023-04-25T12:34:44.035" v="1685" actId="47"/>
        <pc:sldMkLst>
          <pc:docMk/>
          <pc:sldMk cId="2881497264" sldId="359"/>
        </pc:sldMkLst>
        <pc:spChg chg="mod">
          <ac:chgData name="Robinson, Katerina (Apleona UK Ltd.)" userId="27a43925-f09d-41f9-a812-0b6469fc645b" providerId="ADAL" clId="{B733ACF6-8344-4CF4-AF0D-D143E39DD8C9}" dt="2023-04-25T12:34:38.605" v="1684" actId="6549"/>
          <ac:spMkLst>
            <pc:docMk/>
            <pc:sldMk cId="2881497264" sldId="359"/>
            <ac:spMk id="2" creationId="{00000000-0000-0000-0000-000000000000}"/>
          </ac:spMkLst>
        </pc:spChg>
      </pc:sldChg>
      <pc:sldChg chg="ord">
        <pc:chgData name="Robinson, Katerina (Apleona UK Ltd.)" userId="27a43925-f09d-41f9-a812-0b6469fc645b" providerId="ADAL" clId="{B733ACF6-8344-4CF4-AF0D-D143E39DD8C9}" dt="2023-04-25T12:33:28.672" v="1675"/>
        <pc:sldMkLst>
          <pc:docMk/>
          <pc:sldMk cId="2669226593" sldId="360"/>
        </pc:sldMkLst>
      </pc:sldChg>
      <pc:sldChg chg="ord">
        <pc:chgData name="Robinson, Katerina (Apleona UK Ltd.)" userId="27a43925-f09d-41f9-a812-0b6469fc645b" providerId="ADAL" clId="{B733ACF6-8344-4CF4-AF0D-D143E39DD8C9}" dt="2023-04-25T12:33:17.538" v="1671"/>
        <pc:sldMkLst>
          <pc:docMk/>
          <pc:sldMk cId="116879321" sldId="363"/>
        </pc:sldMkLst>
      </pc:sldChg>
      <pc:sldChg chg="ord">
        <pc:chgData name="Robinson, Katerina (Apleona UK Ltd.)" userId="27a43925-f09d-41f9-a812-0b6469fc645b" providerId="ADAL" clId="{B733ACF6-8344-4CF4-AF0D-D143E39DD8C9}" dt="2023-04-25T12:34:18.723" v="1682"/>
        <pc:sldMkLst>
          <pc:docMk/>
          <pc:sldMk cId="1270187311" sldId="364"/>
        </pc:sldMkLst>
      </pc:sldChg>
      <pc:sldChg chg="addSp delSp modSp mod">
        <pc:chgData name="Robinson, Katerina (Apleona UK Ltd.)" userId="27a43925-f09d-41f9-a812-0b6469fc645b" providerId="ADAL" clId="{B733ACF6-8344-4CF4-AF0D-D143E39DD8C9}" dt="2023-04-25T12:45:41.326" v="1876" actId="6549"/>
        <pc:sldMkLst>
          <pc:docMk/>
          <pc:sldMk cId="654012647" sldId="365"/>
        </pc:sldMkLst>
        <pc:spChg chg="mod">
          <ac:chgData name="Robinson, Katerina (Apleona UK Ltd.)" userId="27a43925-f09d-41f9-a812-0b6469fc645b" providerId="ADAL" clId="{B733ACF6-8344-4CF4-AF0D-D143E39DD8C9}" dt="2023-04-25T12:35:19.041" v="1741" actId="20577"/>
          <ac:spMkLst>
            <pc:docMk/>
            <pc:sldMk cId="654012647" sldId="365"/>
            <ac:spMk id="2" creationId="{00000000-0000-0000-0000-000000000000}"/>
          </ac:spMkLst>
        </pc:spChg>
        <pc:spChg chg="mod">
          <ac:chgData name="Robinson, Katerina (Apleona UK Ltd.)" userId="27a43925-f09d-41f9-a812-0b6469fc645b" providerId="ADAL" clId="{B733ACF6-8344-4CF4-AF0D-D143E39DD8C9}" dt="2023-04-25T12:45:41.326" v="1876" actId="6549"/>
          <ac:spMkLst>
            <pc:docMk/>
            <pc:sldMk cId="654012647" sldId="365"/>
            <ac:spMk id="6" creationId="{3C542BF9-438E-4E15-002F-E2C7CEC5E62D}"/>
          </ac:spMkLst>
        </pc:spChg>
        <pc:picChg chg="add mod">
          <ac:chgData name="Robinson, Katerina (Apleona UK Ltd.)" userId="27a43925-f09d-41f9-a812-0b6469fc645b" providerId="ADAL" clId="{B733ACF6-8344-4CF4-AF0D-D143E39DD8C9}" dt="2023-04-25T12:38:22.027" v="1807" actId="1076"/>
          <ac:picMkLst>
            <pc:docMk/>
            <pc:sldMk cId="654012647" sldId="365"/>
            <ac:picMk id="4" creationId="{B03532FC-9863-EA45-A931-D6CE399D98F5}"/>
          </ac:picMkLst>
        </pc:picChg>
        <pc:picChg chg="del">
          <ac:chgData name="Robinson, Katerina (Apleona UK Ltd.)" userId="27a43925-f09d-41f9-a812-0b6469fc645b" providerId="ADAL" clId="{B733ACF6-8344-4CF4-AF0D-D143E39DD8C9}" dt="2023-04-25T12:35:12.216" v="1715" actId="478"/>
          <ac:picMkLst>
            <pc:docMk/>
            <pc:sldMk cId="654012647" sldId="365"/>
            <ac:picMk id="7" creationId="{CD76FFA8-88FD-405C-7BF5-723740C63BAC}"/>
          </ac:picMkLst>
        </pc:picChg>
      </pc:sldChg>
      <pc:sldChg chg="del">
        <pc:chgData name="Robinson, Katerina (Apleona UK Ltd.)" userId="27a43925-f09d-41f9-a812-0b6469fc645b" providerId="ADAL" clId="{B733ACF6-8344-4CF4-AF0D-D143E39DD8C9}" dt="2023-04-25T12:34:03.035" v="1678" actId="47"/>
        <pc:sldMkLst>
          <pc:docMk/>
          <pc:sldMk cId="2553663540" sldId="368"/>
        </pc:sldMkLst>
      </pc:sldChg>
      <pc:sldChg chg="ord">
        <pc:chgData name="Robinson, Katerina (Apleona UK Ltd.)" userId="27a43925-f09d-41f9-a812-0b6469fc645b" providerId="ADAL" clId="{B733ACF6-8344-4CF4-AF0D-D143E39DD8C9}" dt="2023-04-25T12:33:43.761" v="1677"/>
        <pc:sldMkLst>
          <pc:docMk/>
          <pc:sldMk cId="3415432406" sldId="370"/>
        </pc:sldMkLst>
      </pc:sldChg>
      <pc:sldChg chg="addSp delSp modSp mod">
        <pc:chgData name="Robinson, Katerina (Apleona UK Ltd.)" userId="27a43925-f09d-41f9-a812-0b6469fc645b" providerId="ADAL" clId="{B733ACF6-8344-4CF4-AF0D-D143E39DD8C9}" dt="2023-04-25T12:32:46.631" v="1669" actId="20577"/>
        <pc:sldMkLst>
          <pc:docMk/>
          <pc:sldMk cId="2154920997" sldId="371"/>
        </pc:sldMkLst>
        <pc:spChg chg="mod">
          <ac:chgData name="Robinson, Katerina (Apleona UK Ltd.)" userId="27a43925-f09d-41f9-a812-0b6469fc645b" providerId="ADAL" clId="{B733ACF6-8344-4CF4-AF0D-D143E39DD8C9}" dt="2023-04-25T12:25:15.154" v="899" actId="20577"/>
          <ac:spMkLst>
            <pc:docMk/>
            <pc:sldMk cId="2154920997" sldId="371"/>
            <ac:spMk id="2" creationId="{00000000-0000-0000-0000-000000000000}"/>
          </ac:spMkLst>
        </pc:spChg>
        <pc:spChg chg="add mod">
          <ac:chgData name="Robinson, Katerina (Apleona UK Ltd.)" userId="27a43925-f09d-41f9-a812-0b6469fc645b" providerId="ADAL" clId="{B733ACF6-8344-4CF4-AF0D-D143E39DD8C9}" dt="2023-04-25T12:32:46.631" v="1669" actId="20577"/>
          <ac:spMkLst>
            <pc:docMk/>
            <pc:sldMk cId="2154920997" sldId="371"/>
            <ac:spMk id="9" creationId="{5BB73711-9512-9832-1862-80B55F287BF1}"/>
          </ac:spMkLst>
        </pc:spChg>
        <pc:picChg chg="del mod">
          <ac:chgData name="Robinson, Katerina (Apleona UK Ltd.)" userId="27a43925-f09d-41f9-a812-0b6469fc645b" providerId="ADAL" clId="{B733ACF6-8344-4CF4-AF0D-D143E39DD8C9}" dt="2023-04-25T12:18:55.981" v="605" actId="478"/>
          <ac:picMkLst>
            <pc:docMk/>
            <pc:sldMk cId="2154920997" sldId="371"/>
            <ac:picMk id="3" creationId="{220E0E76-B5E0-AE09-B069-ABC689A71D3E}"/>
          </ac:picMkLst>
        </pc:picChg>
        <pc:picChg chg="del">
          <ac:chgData name="Robinson, Katerina (Apleona UK Ltd.)" userId="27a43925-f09d-41f9-a812-0b6469fc645b" providerId="ADAL" clId="{B733ACF6-8344-4CF4-AF0D-D143E39DD8C9}" dt="2023-04-25T12:15:26.372" v="1" actId="478"/>
          <ac:picMkLst>
            <pc:docMk/>
            <pc:sldMk cId="2154920997" sldId="371"/>
            <ac:picMk id="4" creationId="{7F943E82-0193-7550-5A32-5FEB804DB325}"/>
          </ac:picMkLst>
        </pc:picChg>
        <pc:picChg chg="add mod">
          <ac:chgData name="Robinson, Katerina (Apleona UK Ltd.)" userId="27a43925-f09d-41f9-a812-0b6469fc645b" providerId="ADAL" clId="{B733ACF6-8344-4CF4-AF0D-D143E39DD8C9}" dt="2023-04-25T12:24:59.967" v="868" actId="14100"/>
          <ac:picMkLst>
            <pc:docMk/>
            <pc:sldMk cId="2154920997" sldId="371"/>
            <ac:picMk id="11" creationId="{50FD8563-3F55-E079-2DD6-86400B54CDDD}"/>
          </ac:picMkLst>
        </pc:picChg>
        <pc:picChg chg="add mod">
          <ac:chgData name="Robinson, Katerina (Apleona UK Ltd.)" userId="27a43925-f09d-41f9-a812-0b6469fc645b" providerId="ADAL" clId="{B733ACF6-8344-4CF4-AF0D-D143E39DD8C9}" dt="2023-04-25T12:25:05.707" v="870" actId="1076"/>
          <ac:picMkLst>
            <pc:docMk/>
            <pc:sldMk cId="2154920997" sldId="371"/>
            <ac:picMk id="13" creationId="{CC2BA49A-F283-4F35-8DB2-4AF0ADB721FA}"/>
          </ac:picMkLst>
        </pc:picChg>
        <pc:picChg chg="add mod">
          <ac:chgData name="Robinson, Katerina (Apleona UK Ltd.)" userId="27a43925-f09d-41f9-a812-0b6469fc645b" providerId="ADAL" clId="{B733ACF6-8344-4CF4-AF0D-D143E39DD8C9}" dt="2023-04-25T12:25:03.969" v="869" actId="1076"/>
          <ac:picMkLst>
            <pc:docMk/>
            <pc:sldMk cId="2154920997" sldId="371"/>
            <ac:picMk id="15" creationId="{5A514F1E-FD1F-261D-BD50-26D6D95D6234}"/>
          </ac:picMkLst>
        </pc:picChg>
      </pc:sldChg>
      <pc:sldChg chg="addSp delSp modSp mod">
        <pc:chgData name="Robinson, Katerina (Apleona UK Ltd.)" userId="27a43925-f09d-41f9-a812-0b6469fc645b" providerId="ADAL" clId="{B733ACF6-8344-4CF4-AF0D-D143E39DD8C9}" dt="2023-04-25T12:34:30.569" v="1683" actId="6549"/>
        <pc:sldMkLst>
          <pc:docMk/>
          <pc:sldMk cId="2830331190" sldId="372"/>
        </pc:sldMkLst>
        <pc:spChg chg="mod">
          <ac:chgData name="Robinson, Katerina (Apleona UK Ltd.)" userId="27a43925-f09d-41f9-a812-0b6469fc645b" providerId="ADAL" clId="{B733ACF6-8344-4CF4-AF0D-D143E39DD8C9}" dt="2023-04-25T12:34:30.569" v="1683" actId="6549"/>
          <ac:spMkLst>
            <pc:docMk/>
            <pc:sldMk cId="2830331190" sldId="372"/>
            <ac:spMk id="2" creationId="{00000000-0000-0000-0000-000000000000}"/>
          </ac:spMkLst>
        </pc:spChg>
        <pc:spChg chg="add mod">
          <ac:chgData name="Robinson, Katerina (Apleona UK Ltd.)" userId="27a43925-f09d-41f9-a812-0b6469fc645b" providerId="ADAL" clId="{B733ACF6-8344-4CF4-AF0D-D143E39DD8C9}" dt="2023-04-25T12:32:25.045" v="1655" actId="20577"/>
          <ac:spMkLst>
            <pc:docMk/>
            <pc:sldMk cId="2830331190" sldId="372"/>
            <ac:spMk id="10" creationId="{14CDF38B-1190-880D-A4BF-CFD2207BB51C}"/>
          </ac:spMkLst>
        </pc:spChg>
        <pc:picChg chg="del mod">
          <ac:chgData name="Robinson, Katerina (Apleona UK Ltd.)" userId="27a43925-f09d-41f9-a812-0b6469fc645b" providerId="ADAL" clId="{B733ACF6-8344-4CF4-AF0D-D143E39DD8C9}" dt="2023-04-25T12:28:17.174" v="1501" actId="478"/>
          <ac:picMkLst>
            <pc:docMk/>
            <pc:sldMk cId="2830331190" sldId="372"/>
            <ac:picMk id="4" creationId="{7F943E82-0193-7550-5A32-5FEB804DB325}"/>
          </ac:picMkLst>
        </pc:picChg>
        <pc:picChg chg="add mod">
          <ac:chgData name="Robinson, Katerina (Apleona UK Ltd.)" userId="27a43925-f09d-41f9-a812-0b6469fc645b" providerId="ADAL" clId="{B733ACF6-8344-4CF4-AF0D-D143E39DD8C9}" dt="2023-04-25T12:32:21.633" v="1638" actId="14100"/>
          <ac:picMkLst>
            <pc:docMk/>
            <pc:sldMk cId="2830331190" sldId="372"/>
            <ac:picMk id="11" creationId="{73D3E6BD-C66D-20AB-23F4-77EFE6F67D1C}"/>
          </ac:picMkLst>
        </pc:picChg>
        <pc:picChg chg="add mod">
          <ac:chgData name="Robinson, Katerina (Apleona UK Ltd.)" userId="27a43925-f09d-41f9-a812-0b6469fc645b" providerId="ADAL" clId="{B733ACF6-8344-4CF4-AF0D-D143E39DD8C9}" dt="2023-04-25T12:31:01.972" v="1578" actId="1076"/>
          <ac:picMkLst>
            <pc:docMk/>
            <pc:sldMk cId="2830331190" sldId="372"/>
            <ac:picMk id="12" creationId="{934062D5-A59A-109B-E683-D8CC2EB3D5A4}"/>
          </ac:picMkLst>
        </pc:picChg>
      </pc:sldChg>
      <pc:sldChg chg="addSp delSp modSp add mod">
        <pc:chgData name="Robinson, Katerina (Apleona UK Ltd.)" userId="27a43925-f09d-41f9-a812-0b6469fc645b" providerId="ADAL" clId="{B733ACF6-8344-4CF4-AF0D-D143E39DD8C9}" dt="2023-04-25T12:21:41.530" v="664" actId="1076"/>
        <pc:sldMkLst>
          <pc:docMk/>
          <pc:sldMk cId="2928535622" sldId="373"/>
        </pc:sldMkLst>
        <pc:spChg chg="mod">
          <ac:chgData name="Robinson, Katerina (Apleona UK Ltd.)" userId="27a43925-f09d-41f9-a812-0b6469fc645b" providerId="ADAL" clId="{B733ACF6-8344-4CF4-AF0D-D143E39DD8C9}" dt="2023-04-25T12:21:23.890" v="662" actId="20577"/>
          <ac:spMkLst>
            <pc:docMk/>
            <pc:sldMk cId="2928535622" sldId="373"/>
            <ac:spMk id="9" creationId="{5BB73711-9512-9832-1862-80B55F287BF1}"/>
          </ac:spMkLst>
        </pc:spChg>
        <pc:picChg chg="mod">
          <ac:chgData name="Robinson, Katerina (Apleona UK Ltd.)" userId="27a43925-f09d-41f9-a812-0b6469fc645b" providerId="ADAL" clId="{B733ACF6-8344-4CF4-AF0D-D143E39DD8C9}" dt="2023-04-25T12:21:11.853" v="646" actId="1076"/>
          <ac:picMkLst>
            <pc:docMk/>
            <pc:sldMk cId="2928535622" sldId="373"/>
            <ac:picMk id="3" creationId="{220E0E76-B5E0-AE09-B069-ABC689A71D3E}"/>
          </ac:picMkLst>
        </pc:picChg>
        <pc:picChg chg="add mod">
          <ac:chgData name="Robinson, Katerina (Apleona UK Ltd.)" userId="27a43925-f09d-41f9-a812-0b6469fc645b" providerId="ADAL" clId="{B733ACF6-8344-4CF4-AF0D-D143E39DD8C9}" dt="2023-04-25T12:21:17.081" v="649" actId="1076"/>
          <ac:picMkLst>
            <pc:docMk/>
            <pc:sldMk cId="2928535622" sldId="373"/>
            <ac:picMk id="5" creationId="{BE850042-3F13-E893-BE7D-AE8FE855C90D}"/>
          </ac:picMkLst>
        </pc:picChg>
        <pc:picChg chg="add mod">
          <ac:chgData name="Robinson, Katerina (Apleona UK Ltd.)" userId="27a43925-f09d-41f9-a812-0b6469fc645b" providerId="ADAL" clId="{B733ACF6-8344-4CF4-AF0D-D143E39DD8C9}" dt="2023-04-25T12:21:41.530" v="664" actId="1076"/>
          <ac:picMkLst>
            <pc:docMk/>
            <pc:sldMk cId="2928535622" sldId="373"/>
            <ac:picMk id="7" creationId="{D355DD96-C3E4-A8B6-7D8D-A55077572B70}"/>
          </ac:picMkLst>
        </pc:picChg>
        <pc:picChg chg="del">
          <ac:chgData name="Robinson, Katerina (Apleona UK Ltd.)" userId="27a43925-f09d-41f9-a812-0b6469fc645b" providerId="ADAL" clId="{B733ACF6-8344-4CF4-AF0D-D143E39DD8C9}" dt="2023-04-25T12:19:30.385" v="610" actId="478"/>
          <ac:picMkLst>
            <pc:docMk/>
            <pc:sldMk cId="2928535622" sldId="373"/>
            <ac:picMk id="11" creationId="{50FD8563-3F55-E079-2DD6-86400B54CD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304D2-0CBF-44AB-AFE4-5DD61B418283}" type="datetimeFigureOut">
              <a:rPr lang="en-GB" smtClean="0"/>
              <a:t>25/04/2023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DFEAF-31C3-4042-ACF6-68B41510C51B}" type="slidenum">
              <a:rPr lang="en-GB" smtClean="0"/>
              <a:t>‹#›</a:t>
            </a:fld>
            <a:endParaRPr lang="en-GB"/>
          </a:p>
        </p:txBody>
      </p:sp>
    </p:spTree>
    <p:extLst>
      <p:ext uri="{BB962C8B-B14F-4D97-AF65-F5344CB8AC3E}">
        <p14:creationId xmlns:p14="http://schemas.microsoft.com/office/powerpoint/2010/main" val="169809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 on identified opportunities</a:t>
            </a:r>
          </a:p>
        </p:txBody>
      </p:sp>
      <p:sp>
        <p:nvSpPr>
          <p:cNvPr id="4" name="Slide Number Placeholder 3"/>
          <p:cNvSpPr>
            <a:spLocks noGrp="1"/>
          </p:cNvSpPr>
          <p:nvPr>
            <p:ph type="sldNum" sz="quarter" idx="5"/>
          </p:nvPr>
        </p:nvSpPr>
        <p:spPr/>
        <p:txBody>
          <a:bodyPr/>
          <a:lstStyle/>
          <a:p>
            <a:fld id="{3DEDFEAF-31C3-4042-ACF6-68B41510C51B}" type="slidenum">
              <a:rPr lang="en-GB" smtClean="0"/>
              <a:t>1</a:t>
            </a:fld>
            <a:endParaRPr lang="en-GB"/>
          </a:p>
        </p:txBody>
      </p:sp>
    </p:spTree>
    <p:extLst>
      <p:ext uri="{BB962C8B-B14F-4D97-AF65-F5344CB8AC3E}">
        <p14:creationId xmlns:p14="http://schemas.microsoft.com/office/powerpoint/2010/main" val="233546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business we have sourced products based on sustainability for our own premises and a number of client buildings</a:t>
            </a:r>
          </a:p>
          <a:p>
            <a:endParaRPr lang="en-GB" dirty="0"/>
          </a:p>
        </p:txBody>
      </p:sp>
      <p:sp>
        <p:nvSpPr>
          <p:cNvPr id="4" name="Slide Number Placeholder 3"/>
          <p:cNvSpPr>
            <a:spLocks noGrp="1"/>
          </p:cNvSpPr>
          <p:nvPr>
            <p:ph type="sldNum" sz="quarter" idx="5"/>
          </p:nvPr>
        </p:nvSpPr>
        <p:spPr/>
        <p:txBody>
          <a:bodyPr/>
          <a:lstStyle/>
          <a:p>
            <a:fld id="{3DEDFEAF-31C3-4042-ACF6-68B41510C51B}" type="slidenum">
              <a:rPr lang="en-GB" smtClean="0"/>
              <a:t>2</a:t>
            </a:fld>
            <a:endParaRPr lang="en-GB"/>
          </a:p>
        </p:txBody>
      </p:sp>
    </p:spTree>
    <p:extLst>
      <p:ext uri="{BB962C8B-B14F-4D97-AF65-F5344CB8AC3E}">
        <p14:creationId xmlns:p14="http://schemas.microsoft.com/office/powerpoint/2010/main" val="3234701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DFEAF-31C3-4042-ACF6-68B41510C51B}" type="slidenum">
              <a:rPr lang="en-GB" smtClean="0"/>
              <a:t>3</a:t>
            </a:fld>
            <a:endParaRPr lang="en-GB"/>
          </a:p>
        </p:txBody>
      </p:sp>
    </p:spTree>
    <p:extLst>
      <p:ext uri="{BB962C8B-B14F-4D97-AF65-F5344CB8AC3E}">
        <p14:creationId xmlns:p14="http://schemas.microsoft.com/office/powerpoint/2010/main" val="44807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DFEAF-31C3-4042-ACF6-68B41510C51B}" type="slidenum">
              <a:rPr lang="en-GB" smtClean="0"/>
              <a:t>4</a:t>
            </a:fld>
            <a:endParaRPr lang="en-GB"/>
          </a:p>
        </p:txBody>
      </p:sp>
    </p:spTree>
    <p:extLst>
      <p:ext uri="{BB962C8B-B14F-4D97-AF65-F5344CB8AC3E}">
        <p14:creationId xmlns:p14="http://schemas.microsoft.com/office/powerpoint/2010/main" val="124356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glass bottles from hospitality</a:t>
            </a:r>
          </a:p>
        </p:txBody>
      </p:sp>
      <p:sp>
        <p:nvSpPr>
          <p:cNvPr id="4" name="Slide Number Placeholder 3"/>
          <p:cNvSpPr>
            <a:spLocks noGrp="1"/>
          </p:cNvSpPr>
          <p:nvPr>
            <p:ph type="sldNum" sz="quarter" idx="5"/>
          </p:nvPr>
        </p:nvSpPr>
        <p:spPr/>
        <p:txBody>
          <a:bodyPr/>
          <a:lstStyle/>
          <a:p>
            <a:fld id="{3DEDFEAF-31C3-4042-ACF6-68B41510C51B}" type="slidenum">
              <a:rPr lang="en-GB" smtClean="0"/>
              <a:t>5</a:t>
            </a:fld>
            <a:endParaRPr lang="en-GB"/>
          </a:p>
        </p:txBody>
      </p:sp>
    </p:spTree>
    <p:extLst>
      <p:ext uri="{BB962C8B-B14F-4D97-AF65-F5344CB8AC3E}">
        <p14:creationId xmlns:p14="http://schemas.microsoft.com/office/powerpoint/2010/main" val="58721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glass bottles from hospitality</a:t>
            </a:r>
          </a:p>
        </p:txBody>
      </p:sp>
      <p:sp>
        <p:nvSpPr>
          <p:cNvPr id="4" name="Slide Number Placeholder 3"/>
          <p:cNvSpPr>
            <a:spLocks noGrp="1"/>
          </p:cNvSpPr>
          <p:nvPr>
            <p:ph type="sldNum" sz="quarter" idx="5"/>
          </p:nvPr>
        </p:nvSpPr>
        <p:spPr/>
        <p:txBody>
          <a:bodyPr/>
          <a:lstStyle/>
          <a:p>
            <a:fld id="{3DEDFEAF-31C3-4042-ACF6-68B41510C51B}" type="slidenum">
              <a:rPr lang="en-GB" smtClean="0"/>
              <a:t>6</a:t>
            </a:fld>
            <a:endParaRPr lang="en-GB"/>
          </a:p>
        </p:txBody>
      </p:sp>
    </p:spTree>
    <p:extLst>
      <p:ext uri="{BB962C8B-B14F-4D97-AF65-F5344CB8AC3E}">
        <p14:creationId xmlns:p14="http://schemas.microsoft.com/office/powerpoint/2010/main" val="341306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glass bottles from hospitality</a:t>
            </a:r>
          </a:p>
        </p:txBody>
      </p:sp>
      <p:sp>
        <p:nvSpPr>
          <p:cNvPr id="4" name="Slide Number Placeholder 3"/>
          <p:cNvSpPr>
            <a:spLocks noGrp="1"/>
          </p:cNvSpPr>
          <p:nvPr>
            <p:ph type="sldNum" sz="quarter" idx="5"/>
          </p:nvPr>
        </p:nvSpPr>
        <p:spPr/>
        <p:txBody>
          <a:bodyPr/>
          <a:lstStyle/>
          <a:p>
            <a:fld id="{3DEDFEAF-31C3-4042-ACF6-68B41510C51B}" type="slidenum">
              <a:rPr lang="en-GB" smtClean="0"/>
              <a:t>7</a:t>
            </a:fld>
            <a:endParaRPr lang="en-GB"/>
          </a:p>
        </p:txBody>
      </p:sp>
    </p:spTree>
    <p:extLst>
      <p:ext uri="{BB962C8B-B14F-4D97-AF65-F5344CB8AC3E}">
        <p14:creationId xmlns:p14="http://schemas.microsoft.com/office/powerpoint/2010/main" val="155318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4983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rgbClr val="001A4B"/>
                </a:solidFill>
                <a:latin typeface="Radikal Medium"/>
                <a:cs typeface="Radikal Medium"/>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3439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rgbClr val="001A4B"/>
                </a:solidFill>
                <a:latin typeface="Radikal Medium"/>
                <a:cs typeface="Radikal Medium"/>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92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88952" cy="6858000"/>
          </a:xfrm>
          <a:prstGeom prst="rect">
            <a:avLst/>
          </a:prstGeom>
        </p:spPr>
      </p:pic>
      <p:pic>
        <p:nvPicPr>
          <p:cNvPr id="17" name="bg object 17"/>
          <p:cNvPicPr/>
          <p:nvPr/>
        </p:nvPicPr>
        <p:blipFill>
          <a:blip r:embed="rId3" cstate="print"/>
          <a:stretch>
            <a:fillRect/>
          </a:stretch>
        </p:blipFill>
        <p:spPr>
          <a:xfrm>
            <a:off x="154476" y="143999"/>
            <a:ext cx="1697628" cy="243205"/>
          </a:xfrm>
          <a:prstGeom prst="rect">
            <a:avLst/>
          </a:prstGeom>
        </p:spPr>
      </p:pic>
      <p:sp>
        <p:nvSpPr>
          <p:cNvPr id="2" name="Holder 2"/>
          <p:cNvSpPr>
            <a:spLocks noGrp="1"/>
          </p:cNvSpPr>
          <p:nvPr>
            <p:ph type="title"/>
          </p:nvPr>
        </p:nvSpPr>
        <p:spPr/>
        <p:txBody>
          <a:bodyPr lIns="0" tIns="0" rIns="0" bIns="0"/>
          <a:lstStyle>
            <a:lvl1pPr>
              <a:defRPr sz="3700" b="0" i="0">
                <a:solidFill>
                  <a:srgbClr val="001A4B"/>
                </a:solidFill>
                <a:latin typeface="Radikal Medium"/>
                <a:cs typeface="Radikal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2536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42085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342475" y="6400800"/>
            <a:ext cx="1697628" cy="243205"/>
          </a:xfrm>
          <a:prstGeom prst="rect">
            <a:avLst/>
          </a:prstGeom>
        </p:spPr>
      </p:pic>
      <p:pic>
        <p:nvPicPr>
          <p:cNvPr id="17" name="bg object 17"/>
          <p:cNvPicPr/>
          <p:nvPr/>
        </p:nvPicPr>
        <p:blipFill>
          <a:blip r:embed="rId8" cstate="print"/>
          <a:stretch>
            <a:fillRect/>
          </a:stretch>
        </p:blipFill>
        <p:spPr>
          <a:xfrm>
            <a:off x="0" y="0"/>
            <a:ext cx="3149193" cy="6858000"/>
          </a:xfrm>
          <a:prstGeom prst="rect">
            <a:avLst/>
          </a:prstGeom>
        </p:spPr>
      </p:pic>
      <p:sp>
        <p:nvSpPr>
          <p:cNvPr id="2" name="Holder 2"/>
          <p:cNvSpPr>
            <a:spLocks noGrp="1"/>
          </p:cNvSpPr>
          <p:nvPr>
            <p:ph type="title"/>
          </p:nvPr>
        </p:nvSpPr>
        <p:spPr>
          <a:xfrm>
            <a:off x="3403189" y="326770"/>
            <a:ext cx="6414134" cy="590550"/>
          </a:xfrm>
          <a:prstGeom prst="rect">
            <a:avLst/>
          </a:prstGeom>
        </p:spPr>
        <p:txBody>
          <a:bodyPr wrap="square" lIns="0" tIns="0" rIns="0" bIns="0">
            <a:spAutoFit/>
          </a:bodyPr>
          <a:lstStyle>
            <a:lvl1pPr>
              <a:defRPr sz="3700" b="0" i="0">
                <a:solidFill>
                  <a:srgbClr val="001A4B"/>
                </a:solidFill>
                <a:latin typeface="Radikal Medium"/>
                <a:cs typeface="Radikal Medium"/>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6167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819400"/>
            <a:ext cx="4885933" cy="2352567"/>
          </a:xfrm>
          <a:prstGeom prst="rect">
            <a:avLst/>
          </a:prstGeom>
        </p:spPr>
        <p:txBody>
          <a:bodyPr vert="horz" wrap="square" lIns="0" tIns="13335" rIns="0" bIns="0" rtlCol="0">
            <a:spAutoFit/>
          </a:bodyPr>
          <a:lstStyle/>
          <a:p>
            <a:pPr marL="12700" marR="5080" indent="320040" algn="ctr">
              <a:lnSpc>
                <a:spcPct val="100000"/>
              </a:lnSpc>
              <a:spcBef>
                <a:spcPts val="105"/>
              </a:spcBef>
            </a:pPr>
            <a:br>
              <a:rPr lang="en-GB" sz="2800" spc="215" dirty="0"/>
            </a:br>
            <a:r>
              <a:rPr lang="en-GB" sz="2800" spc="215" dirty="0"/>
              <a:t>Introduction </a:t>
            </a:r>
            <a:br>
              <a:rPr lang="en-GB" sz="2800" spc="215" dirty="0"/>
            </a:br>
            <a:r>
              <a:rPr lang="en-GB" sz="2800" spc="215" dirty="0"/>
              <a:t>to Apleona</a:t>
            </a:r>
            <a:br>
              <a:rPr lang="en-GB" sz="2800" spc="215" dirty="0"/>
            </a:br>
            <a:r>
              <a:rPr lang="en-GB" sz="2800" spc="215" dirty="0"/>
              <a:t>Sustainability Manager</a:t>
            </a:r>
            <a:br>
              <a:rPr lang="en-GB" sz="2800" spc="215" dirty="0"/>
            </a:br>
            <a:r>
              <a:rPr lang="en-GB" sz="2800" spc="215" dirty="0"/>
              <a:t>Katerina Robinson</a:t>
            </a:r>
            <a:br>
              <a:rPr lang="en-GB" sz="2800" spc="225" dirty="0"/>
            </a:br>
            <a:r>
              <a:rPr lang="en-GB" sz="1200" b="1" spc="90" dirty="0">
                <a:solidFill>
                  <a:srgbClr val="00AEEF"/>
                </a:solidFill>
                <a:latin typeface="Radikal"/>
                <a:cs typeface="Radikal"/>
              </a:rPr>
              <a:t>April </a:t>
            </a:r>
            <a:r>
              <a:rPr sz="1200" b="1" spc="60" dirty="0">
                <a:solidFill>
                  <a:srgbClr val="00AEEF"/>
                </a:solidFill>
                <a:latin typeface="Radikal"/>
                <a:cs typeface="Radikal"/>
              </a:rPr>
              <a:t>202</a:t>
            </a:r>
            <a:r>
              <a:rPr lang="en-GB" sz="1200" b="1" spc="60" dirty="0">
                <a:solidFill>
                  <a:srgbClr val="00AEEF"/>
                </a:solidFill>
                <a:latin typeface="Radikal"/>
                <a:cs typeface="Radikal"/>
              </a:rPr>
              <a:t>3</a:t>
            </a:r>
            <a:endParaRPr sz="1200" dirty="0">
              <a:latin typeface="Radikal"/>
              <a:cs typeface="Radikal"/>
            </a:endParaRPr>
          </a:p>
        </p:txBody>
      </p:sp>
      <p:sp>
        <p:nvSpPr>
          <p:cNvPr id="3" name="object 3"/>
          <p:cNvSpPr txBox="1"/>
          <p:nvPr/>
        </p:nvSpPr>
        <p:spPr>
          <a:xfrm>
            <a:off x="9202180" y="6431568"/>
            <a:ext cx="2841625" cy="370840"/>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2250" b="0" i="0" u="none" strike="noStrike" kern="0" cap="none" spc="95" normalizeH="0" baseline="0" noProof="0" dirty="0">
                <a:ln>
                  <a:noFill/>
                </a:ln>
                <a:solidFill>
                  <a:srgbClr val="FFFFFF"/>
                </a:solidFill>
                <a:effectLst/>
                <a:uLnTx/>
                <a:uFillTx/>
                <a:latin typeface="Radikal"/>
                <a:cs typeface="Radikal"/>
              </a:rPr>
              <a:t>Realising</a:t>
            </a:r>
            <a:r>
              <a:rPr kumimoji="0" sz="2250" b="0" i="0" u="none" strike="noStrike" kern="0" cap="none" spc="254" normalizeH="0" baseline="0" noProof="0" dirty="0">
                <a:ln>
                  <a:noFill/>
                </a:ln>
                <a:solidFill>
                  <a:srgbClr val="FFFFFF"/>
                </a:solidFill>
                <a:effectLst/>
                <a:uLnTx/>
                <a:uFillTx/>
                <a:latin typeface="Radikal"/>
                <a:cs typeface="Radikal"/>
              </a:rPr>
              <a:t> </a:t>
            </a:r>
            <a:r>
              <a:rPr kumimoji="0" sz="2250" b="0" i="0" u="none" strike="noStrike" kern="0" cap="none" spc="95" normalizeH="0" baseline="0" noProof="0" dirty="0">
                <a:ln>
                  <a:noFill/>
                </a:ln>
                <a:solidFill>
                  <a:srgbClr val="FFFFFF"/>
                </a:solidFill>
                <a:effectLst/>
                <a:uLnTx/>
                <a:uFillTx/>
                <a:latin typeface="Radikal"/>
                <a:cs typeface="Radikal"/>
              </a:rPr>
              <a:t>Potential.</a:t>
            </a:r>
            <a:endParaRPr kumimoji="0" sz="2250" b="0" i="0" u="none" strike="noStrike" kern="0" cap="none" spc="0" normalizeH="0" baseline="0" noProof="0">
              <a:ln>
                <a:noFill/>
              </a:ln>
              <a:solidFill>
                <a:sysClr val="windowText" lastClr="000000"/>
              </a:solidFill>
              <a:effectLst/>
              <a:uLnTx/>
              <a:uFillTx/>
              <a:latin typeface="Radikal"/>
              <a:cs typeface="Radik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8962" y="46957"/>
            <a:ext cx="8331612" cy="1281505"/>
          </a:xfrm>
          <a:prstGeom prst="rect">
            <a:avLst/>
          </a:prstGeom>
        </p:spPr>
        <p:txBody>
          <a:bodyPr vert="horz" wrap="square" lIns="0" tIns="13335" rIns="0" bIns="0" rtlCol="0">
            <a:spAutoFit/>
          </a:bodyPr>
          <a:lstStyle/>
          <a:p>
            <a:pPr marL="12700">
              <a:lnSpc>
                <a:spcPct val="150000"/>
              </a:lnSpc>
              <a:spcBef>
                <a:spcPts val="105"/>
              </a:spcBef>
            </a:pPr>
            <a:r>
              <a:rPr kumimoji="0" lang="en-GB" sz="3700" b="0" i="0" u="none" strike="noStrike" kern="0" cap="none" spc="0" normalizeH="0" baseline="0" noProof="0" dirty="0">
                <a:ln>
                  <a:noFill/>
                </a:ln>
                <a:solidFill>
                  <a:srgbClr val="001A4B"/>
                </a:solidFill>
                <a:effectLst/>
                <a:uLnTx/>
                <a:uFillTx/>
                <a:latin typeface="Radikal Medium"/>
                <a:ea typeface="+mj-ea"/>
              </a:rPr>
              <a:t>Consumables</a:t>
            </a:r>
            <a:br>
              <a:rPr kumimoji="0" lang="en-GB" sz="3700" b="0" i="0" u="none" strike="noStrike" kern="0" cap="none" spc="0" normalizeH="0" baseline="0" noProof="0" dirty="0">
                <a:ln>
                  <a:noFill/>
                </a:ln>
                <a:solidFill>
                  <a:srgbClr val="001A4B"/>
                </a:solidFill>
                <a:effectLst/>
                <a:uLnTx/>
                <a:uFillTx/>
                <a:latin typeface="Radikal Medium"/>
                <a:ea typeface="+mj-ea"/>
              </a:rPr>
            </a:br>
            <a:r>
              <a:rPr lang="en-GB" sz="2000" dirty="0">
                <a:solidFill>
                  <a:schemeClr val="tx1"/>
                </a:solidFill>
              </a:rPr>
              <a:t>the supplier confirmed there will be n</a:t>
            </a:r>
            <a:r>
              <a:rPr kumimoji="0" lang="en-GB" sz="2000" b="0" i="0" u="none" strike="noStrike" kern="0" cap="none" spc="0" normalizeH="0" baseline="0" noProof="0" dirty="0">
                <a:ln>
                  <a:noFill/>
                </a:ln>
                <a:solidFill>
                  <a:schemeClr val="tx1"/>
                </a:solidFill>
                <a:effectLst/>
                <a:uLnTx/>
                <a:uFillTx/>
                <a:latin typeface="Radikal Medium"/>
                <a:ea typeface="+mj-ea"/>
              </a:rPr>
              <a:t>o charges for dispensers</a:t>
            </a:r>
            <a:endParaRPr sz="1600" b="1" spc="270" dirty="0">
              <a:highlight>
                <a:srgbClr val="FFFF00"/>
              </a:highlight>
            </a:endParaRPr>
          </a:p>
        </p:txBody>
      </p:sp>
      <p:pic>
        <p:nvPicPr>
          <p:cNvPr id="3" name="Picture 2">
            <a:extLst>
              <a:ext uri="{FF2B5EF4-FFF2-40B4-BE49-F238E27FC236}">
                <a16:creationId xmlns:a16="http://schemas.microsoft.com/office/drawing/2014/main" id="{61133C39-7D66-F66F-6CE4-281F24DC71B6}"/>
              </a:ext>
            </a:extLst>
          </p:cNvPr>
          <p:cNvPicPr>
            <a:picLocks noChangeAspect="1"/>
          </p:cNvPicPr>
          <p:nvPr/>
        </p:nvPicPr>
        <p:blipFill>
          <a:blip r:embed="rId3"/>
          <a:stretch>
            <a:fillRect/>
          </a:stretch>
        </p:blipFill>
        <p:spPr>
          <a:xfrm>
            <a:off x="2619476" y="1328462"/>
            <a:ext cx="9510584" cy="5377138"/>
          </a:xfrm>
          <a:prstGeom prst="rect">
            <a:avLst/>
          </a:prstGeom>
        </p:spPr>
      </p:pic>
    </p:spTree>
    <p:extLst>
      <p:ext uri="{BB962C8B-B14F-4D97-AF65-F5344CB8AC3E}">
        <p14:creationId xmlns:p14="http://schemas.microsoft.com/office/powerpoint/2010/main" val="266922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i="0" u="none" strike="noStrike" kern="1200" cap="none" spc="0" normalizeH="0" baseline="0" noProof="0" dirty="0">
                <a:ln>
                  <a:noFill/>
                </a:ln>
                <a:solidFill>
                  <a:prstClr val="black"/>
                </a:solidFill>
                <a:effectLst/>
                <a:uLnTx/>
                <a:uFillTx/>
                <a:latin typeface="Radikal"/>
                <a:cs typeface="+mj-cs"/>
              </a:rPr>
              <a:t>Battery Boxes</a:t>
            </a:r>
            <a:endParaRPr spc="270" dirty="0">
              <a:highlight>
                <a:srgbClr val="FFFF00"/>
              </a:highlight>
              <a:latin typeface="Radikal"/>
            </a:endParaRPr>
          </a:p>
        </p:txBody>
      </p:sp>
      <p:sp>
        <p:nvSpPr>
          <p:cNvPr id="4" name="Content Placeholder 3">
            <a:extLst>
              <a:ext uri="{FF2B5EF4-FFF2-40B4-BE49-F238E27FC236}">
                <a16:creationId xmlns:a16="http://schemas.microsoft.com/office/drawing/2014/main" id="{F7E77E5A-8963-ED97-544A-9CD9B908E952}"/>
              </a:ext>
            </a:extLst>
          </p:cNvPr>
          <p:cNvSpPr txBox="1">
            <a:spLocks/>
          </p:cNvSpPr>
          <p:nvPr/>
        </p:nvSpPr>
        <p:spPr>
          <a:xfrm>
            <a:off x="3249164" y="1406984"/>
            <a:ext cx="84352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6 b</a:t>
            </a:r>
            <a:r>
              <a:rPr kumimoji="0" lang="en-GB" sz="2800" b="0" i="0" u="none" strike="noStrike" kern="1200" cap="none" spc="0" normalizeH="0" baseline="0" noProof="0" dirty="0">
                <a:ln>
                  <a:noFill/>
                </a:ln>
                <a:solidFill>
                  <a:sysClr val="windowText" lastClr="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attery boxes introduced in the library and student kitchens and are getting full. No Cost initiative, which helps to collect this hazardous waste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800" b="0" i="0" u="none" strike="noStrike" kern="1200" cap="none" spc="0" normalizeH="0" baseline="0" noProof="0" dirty="0">
                <a:ln>
                  <a:noFill/>
                </a:ln>
                <a:solidFill>
                  <a:sysClr val="windowText" lastClr="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4" descr="Text, whiteboard&#10;&#10;Description automatically generated">
            <a:extLst>
              <a:ext uri="{FF2B5EF4-FFF2-40B4-BE49-F238E27FC236}">
                <a16:creationId xmlns:a16="http://schemas.microsoft.com/office/drawing/2014/main" id="{C58B0667-14F4-F0A0-5F44-86F9885B6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779" y="2816946"/>
            <a:ext cx="2911469" cy="4041054"/>
          </a:xfrm>
          <a:prstGeom prst="rect">
            <a:avLst/>
          </a:prstGeom>
        </p:spPr>
      </p:pic>
    </p:spTree>
    <p:extLst>
      <p:ext uri="{BB962C8B-B14F-4D97-AF65-F5344CB8AC3E}">
        <p14:creationId xmlns:p14="http://schemas.microsoft.com/office/powerpoint/2010/main" val="11687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932E45-1190-4640-E1E8-08FFAADD127F}"/>
              </a:ext>
            </a:extLst>
          </p:cNvPr>
          <p:cNvSpPr>
            <a:spLocks noGrp="1"/>
          </p:cNvSpPr>
          <p:nvPr>
            <p:ph type="title"/>
          </p:nvPr>
        </p:nvSpPr>
        <p:spPr>
          <a:xfrm>
            <a:off x="3403188" y="243529"/>
            <a:ext cx="8638123" cy="1138773"/>
          </a:xfrm>
        </p:spPr>
        <p:txBody>
          <a:bodyPr/>
          <a:lstStyle/>
          <a:p>
            <a:r>
              <a:rPr lang="en-GB" dirty="0" err="1"/>
              <a:t>TerraCycle</a:t>
            </a:r>
            <a:r>
              <a:rPr lang="en-GB" dirty="0"/>
              <a:t> recycling of hard-to-recycle items</a:t>
            </a:r>
          </a:p>
        </p:txBody>
      </p:sp>
      <p:pic>
        <p:nvPicPr>
          <p:cNvPr id="5" name="Picture 4">
            <a:extLst>
              <a:ext uri="{FF2B5EF4-FFF2-40B4-BE49-F238E27FC236}">
                <a16:creationId xmlns:a16="http://schemas.microsoft.com/office/drawing/2014/main" id="{85598B54-3D1F-EBC7-C7F7-34C065E0CB40}"/>
              </a:ext>
            </a:extLst>
          </p:cNvPr>
          <p:cNvPicPr>
            <a:picLocks noChangeAspect="1"/>
          </p:cNvPicPr>
          <p:nvPr/>
        </p:nvPicPr>
        <p:blipFill>
          <a:blip r:embed="rId3"/>
          <a:stretch>
            <a:fillRect/>
          </a:stretch>
        </p:blipFill>
        <p:spPr>
          <a:xfrm>
            <a:off x="150689" y="1152191"/>
            <a:ext cx="5821506" cy="5727843"/>
          </a:xfrm>
          <a:prstGeom prst="rect">
            <a:avLst/>
          </a:prstGeom>
        </p:spPr>
      </p:pic>
      <p:pic>
        <p:nvPicPr>
          <p:cNvPr id="11" name="Picture 10">
            <a:extLst>
              <a:ext uri="{FF2B5EF4-FFF2-40B4-BE49-F238E27FC236}">
                <a16:creationId xmlns:a16="http://schemas.microsoft.com/office/drawing/2014/main" id="{E31A266A-8B20-1E28-3725-893D92F0CE38}"/>
              </a:ext>
            </a:extLst>
          </p:cNvPr>
          <p:cNvPicPr>
            <a:picLocks noChangeAspect="1"/>
          </p:cNvPicPr>
          <p:nvPr/>
        </p:nvPicPr>
        <p:blipFill>
          <a:blip r:embed="rId4"/>
          <a:stretch>
            <a:fillRect/>
          </a:stretch>
        </p:blipFill>
        <p:spPr>
          <a:xfrm>
            <a:off x="6347600" y="2255820"/>
            <a:ext cx="5693711" cy="842313"/>
          </a:xfrm>
          <a:prstGeom prst="rect">
            <a:avLst/>
          </a:prstGeom>
        </p:spPr>
      </p:pic>
      <p:sp>
        <p:nvSpPr>
          <p:cNvPr id="2" name="TextBox 1">
            <a:extLst>
              <a:ext uri="{FF2B5EF4-FFF2-40B4-BE49-F238E27FC236}">
                <a16:creationId xmlns:a16="http://schemas.microsoft.com/office/drawing/2014/main" id="{E08F85C8-5037-46A7-2254-7D46826E080A}"/>
              </a:ext>
            </a:extLst>
          </p:cNvPr>
          <p:cNvSpPr txBox="1"/>
          <p:nvPr/>
        </p:nvSpPr>
        <p:spPr>
          <a:xfrm>
            <a:off x="6347600" y="1382301"/>
            <a:ext cx="5330279" cy="369332"/>
          </a:xfrm>
          <a:prstGeom prst="rect">
            <a:avLst/>
          </a:prstGeom>
          <a:noFill/>
        </p:spPr>
        <p:txBody>
          <a:bodyPr wrap="square" rtlCol="0">
            <a:spAutoFit/>
          </a:bodyPr>
          <a:lstStyle/>
          <a:p>
            <a:r>
              <a:rPr lang="en-GB" dirty="0"/>
              <a:t>5 boxes in laundry rooms, posters used to promote</a:t>
            </a:r>
          </a:p>
        </p:txBody>
      </p:sp>
    </p:spTree>
    <p:extLst>
      <p:ext uri="{BB962C8B-B14F-4D97-AF65-F5344CB8AC3E}">
        <p14:creationId xmlns:p14="http://schemas.microsoft.com/office/powerpoint/2010/main" val="341543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sz="3700" b="0" i="0" u="none" strike="noStrike" kern="0" cap="none" spc="0" normalizeH="0" baseline="0" noProof="0" dirty="0">
                <a:ln>
                  <a:noFill/>
                </a:ln>
                <a:solidFill>
                  <a:srgbClr val="001A4B"/>
                </a:solidFill>
                <a:effectLst/>
                <a:uLnTx/>
                <a:uFillTx/>
                <a:latin typeface="Radikal Medium"/>
                <a:ea typeface="+mj-ea"/>
              </a:rPr>
              <a:t>Review of what is 100% recyclable waste</a:t>
            </a:r>
            <a:endParaRPr sz="1600" b="1" spc="270" dirty="0">
              <a:highlight>
                <a:srgbClr val="FFFF00"/>
              </a:highlight>
            </a:endParaRPr>
          </a:p>
        </p:txBody>
      </p:sp>
      <p:sp>
        <p:nvSpPr>
          <p:cNvPr id="9" name="TextBox 8">
            <a:extLst>
              <a:ext uri="{FF2B5EF4-FFF2-40B4-BE49-F238E27FC236}">
                <a16:creationId xmlns:a16="http://schemas.microsoft.com/office/drawing/2014/main" id="{5BB73711-9512-9832-1862-80B55F287BF1}"/>
              </a:ext>
            </a:extLst>
          </p:cNvPr>
          <p:cNvSpPr txBox="1"/>
          <p:nvPr/>
        </p:nvSpPr>
        <p:spPr>
          <a:xfrm>
            <a:off x="3352800" y="1726058"/>
            <a:ext cx="8472755" cy="2308324"/>
          </a:xfrm>
          <a:prstGeom prst="rect">
            <a:avLst/>
          </a:prstGeom>
          <a:noFill/>
        </p:spPr>
        <p:txBody>
          <a:bodyPr wrap="square" rtlCol="0">
            <a:spAutoFit/>
          </a:bodyPr>
          <a:lstStyle/>
          <a:p>
            <a:r>
              <a:rPr lang="en-GB" dirty="0"/>
              <a:t>Recent review of waste skips suggests poor waste segregation and confusion of what is recyclable and what is not. Many different types of plastics and food packaging which were placed in the Dry Mixed Recycling  - plastic take-away trays and drink cups which are non recyclable as well as juice cartons</a:t>
            </a:r>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50FD8563-3F55-E079-2DD6-86400B54CDDD}"/>
              </a:ext>
            </a:extLst>
          </p:cNvPr>
          <p:cNvPicPr>
            <a:picLocks noChangeAspect="1"/>
          </p:cNvPicPr>
          <p:nvPr/>
        </p:nvPicPr>
        <p:blipFill>
          <a:blip r:embed="rId3"/>
          <a:stretch>
            <a:fillRect/>
          </a:stretch>
        </p:blipFill>
        <p:spPr>
          <a:xfrm>
            <a:off x="0" y="3429000"/>
            <a:ext cx="3887161" cy="2753543"/>
          </a:xfrm>
          <a:prstGeom prst="rect">
            <a:avLst/>
          </a:prstGeom>
          <a:scene3d>
            <a:camera prst="orthographicFront">
              <a:rot lat="0" lon="0" rev="5400000"/>
            </a:camera>
            <a:lightRig rig="threePt" dir="t"/>
          </a:scene3d>
        </p:spPr>
      </p:pic>
      <p:pic>
        <p:nvPicPr>
          <p:cNvPr id="13" name="Picture 12">
            <a:extLst>
              <a:ext uri="{FF2B5EF4-FFF2-40B4-BE49-F238E27FC236}">
                <a16:creationId xmlns:a16="http://schemas.microsoft.com/office/drawing/2014/main" id="{CC2BA49A-F283-4F35-8DB2-4AF0ADB721FA}"/>
              </a:ext>
            </a:extLst>
          </p:cNvPr>
          <p:cNvPicPr>
            <a:picLocks noChangeAspect="1"/>
          </p:cNvPicPr>
          <p:nvPr/>
        </p:nvPicPr>
        <p:blipFill>
          <a:blip r:embed="rId4"/>
          <a:stretch>
            <a:fillRect/>
          </a:stretch>
        </p:blipFill>
        <p:spPr>
          <a:xfrm>
            <a:off x="7239961" y="2973163"/>
            <a:ext cx="2751721" cy="3826974"/>
          </a:xfrm>
          <a:prstGeom prst="rect">
            <a:avLst/>
          </a:prstGeom>
        </p:spPr>
      </p:pic>
      <p:pic>
        <p:nvPicPr>
          <p:cNvPr id="15" name="Picture 14">
            <a:extLst>
              <a:ext uri="{FF2B5EF4-FFF2-40B4-BE49-F238E27FC236}">
                <a16:creationId xmlns:a16="http://schemas.microsoft.com/office/drawing/2014/main" id="{5A514F1E-FD1F-261D-BD50-26D6D95D6234}"/>
              </a:ext>
            </a:extLst>
          </p:cNvPr>
          <p:cNvPicPr>
            <a:picLocks noChangeAspect="1"/>
          </p:cNvPicPr>
          <p:nvPr/>
        </p:nvPicPr>
        <p:blipFill>
          <a:blip r:embed="rId5"/>
          <a:stretch>
            <a:fillRect/>
          </a:stretch>
        </p:blipFill>
        <p:spPr>
          <a:xfrm>
            <a:off x="4029690" y="2915301"/>
            <a:ext cx="2737800" cy="3942699"/>
          </a:xfrm>
          <a:prstGeom prst="rect">
            <a:avLst/>
          </a:prstGeom>
        </p:spPr>
      </p:pic>
    </p:spTree>
    <p:extLst>
      <p:ext uri="{BB962C8B-B14F-4D97-AF65-F5344CB8AC3E}">
        <p14:creationId xmlns:p14="http://schemas.microsoft.com/office/powerpoint/2010/main" val="215492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sz="3700" b="0" i="0" u="none" strike="noStrike" kern="0" cap="none" spc="0" normalizeH="0" baseline="0" noProof="0" dirty="0">
                <a:ln>
                  <a:noFill/>
                </a:ln>
                <a:solidFill>
                  <a:srgbClr val="001A4B"/>
                </a:solidFill>
                <a:effectLst/>
                <a:uLnTx/>
                <a:uFillTx/>
                <a:latin typeface="Radikal Medium"/>
                <a:ea typeface="+mj-ea"/>
              </a:rPr>
              <a:t>Review of Signage</a:t>
            </a:r>
            <a:endParaRPr sz="1600" b="1" spc="270" dirty="0">
              <a:highlight>
                <a:srgbClr val="FFFF00"/>
              </a:highlight>
            </a:endParaRPr>
          </a:p>
        </p:txBody>
      </p:sp>
      <p:pic>
        <p:nvPicPr>
          <p:cNvPr id="3" name="Picture 2">
            <a:extLst>
              <a:ext uri="{FF2B5EF4-FFF2-40B4-BE49-F238E27FC236}">
                <a16:creationId xmlns:a16="http://schemas.microsoft.com/office/drawing/2014/main" id="{220E0E76-B5E0-AE09-B069-ABC689A71D3E}"/>
              </a:ext>
            </a:extLst>
          </p:cNvPr>
          <p:cNvPicPr>
            <a:picLocks noChangeAspect="1"/>
          </p:cNvPicPr>
          <p:nvPr/>
        </p:nvPicPr>
        <p:blipFill>
          <a:blip r:embed="rId3"/>
          <a:stretch>
            <a:fillRect/>
          </a:stretch>
        </p:blipFill>
        <p:spPr>
          <a:xfrm>
            <a:off x="241453" y="4006883"/>
            <a:ext cx="2763428" cy="2923859"/>
          </a:xfrm>
          <a:prstGeom prst="rect">
            <a:avLst/>
          </a:prstGeom>
        </p:spPr>
      </p:pic>
      <p:sp>
        <p:nvSpPr>
          <p:cNvPr id="9" name="TextBox 8">
            <a:extLst>
              <a:ext uri="{FF2B5EF4-FFF2-40B4-BE49-F238E27FC236}">
                <a16:creationId xmlns:a16="http://schemas.microsoft.com/office/drawing/2014/main" id="{5BB73711-9512-9832-1862-80B55F287BF1}"/>
              </a:ext>
            </a:extLst>
          </p:cNvPr>
          <p:cNvSpPr txBox="1"/>
          <p:nvPr/>
        </p:nvSpPr>
        <p:spPr>
          <a:xfrm>
            <a:off x="3352800" y="1726058"/>
            <a:ext cx="8472755" cy="1754326"/>
          </a:xfrm>
          <a:prstGeom prst="rect">
            <a:avLst/>
          </a:prstGeom>
          <a:noFill/>
        </p:spPr>
        <p:txBody>
          <a:bodyPr wrap="square" rtlCol="0">
            <a:spAutoFit/>
          </a:bodyPr>
          <a:lstStyle/>
          <a:p>
            <a:r>
              <a:rPr lang="en-GB" dirty="0"/>
              <a:t>The current signage on bins and skips suggests that glass bottles and jars can also be placed in the Dry Mixed Recycling bin (along with cans, paper and plastics)</a:t>
            </a:r>
          </a:p>
          <a:p>
            <a:endParaRPr lang="en-GB" dirty="0"/>
          </a:p>
          <a:p>
            <a:r>
              <a:rPr lang="en-GB" dirty="0"/>
              <a:t>This is quite unusual, as glass is always collected separately </a:t>
            </a:r>
          </a:p>
          <a:p>
            <a:endParaRPr lang="en-GB" dirty="0"/>
          </a:p>
          <a:p>
            <a:r>
              <a:rPr lang="en-GB" dirty="0"/>
              <a:t>Could we clarify and simplify the signage? </a:t>
            </a:r>
          </a:p>
        </p:txBody>
      </p:sp>
      <p:pic>
        <p:nvPicPr>
          <p:cNvPr id="5" name="Picture 4">
            <a:extLst>
              <a:ext uri="{FF2B5EF4-FFF2-40B4-BE49-F238E27FC236}">
                <a16:creationId xmlns:a16="http://schemas.microsoft.com/office/drawing/2014/main" id="{BE850042-3F13-E893-BE7D-AE8FE855C90D}"/>
              </a:ext>
            </a:extLst>
          </p:cNvPr>
          <p:cNvPicPr>
            <a:picLocks noChangeAspect="1"/>
          </p:cNvPicPr>
          <p:nvPr/>
        </p:nvPicPr>
        <p:blipFill>
          <a:blip r:embed="rId4"/>
          <a:stretch>
            <a:fillRect/>
          </a:stretch>
        </p:blipFill>
        <p:spPr>
          <a:xfrm>
            <a:off x="3661317" y="4140738"/>
            <a:ext cx="7310625" cy="2564862"/>
          </a:xfrm>
          <a:prstGeom prst="rect">
            <a:avLst/>
          </a:prstGeom>
        </p:spPr>
      </p:pic>
      <p:pic>
        <p:nvPicPr>
          <p:cNvPr id="7" name="Picture 6">
            <a:extLst>
              <a:ext uri="{FF2B5EF4-FFF2-40B4-BE49-F238E27FC236}">
                <a16:creationId xmlns:a16="http://schemas.microsoft.com/office/drawing/2014/main" id="{D355DD96-C3E4-A8B6-7D8D-A55077572B70}"/>
              </a:ext>
            </a:extLst>
          </p:cNvPr>
          <p:cNvPicPr>
            <a:picLocks noChangeAspect="1"/>
          </p:cNvPicPr>
          <p:nvPr/>
        </p:nvPicPr>
        <p:blipFill>
          <a:blip r:embed="rId5"/>
          <a:stretch>
            <a:fillRect/>
          </a:stretch>
        </p:blipFill>
        <p:spPr>
          <a:xfrm>
            <a:off x="236078" y="1005965"/>
            <a:ext cx="2768803" cy="2474419"/>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292853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sz="3700" b="0" i="0" u="none" strike="noStrike" kern="0" cap="none" spc="0" normalizeH="0" baseline="0" noProof="0" dirty="0">
                <a:ln>
                  <a:noFill/>
                </a:ln>
                <a:solidFill>
                  <a:srgbClr val="001A4B"/>
                </a:solidFill>
                <a:effectLst/>
                <a:uLnTx/>
                <a:uFillTx/>
                <a:latin typeface="Radikal Medium"/>
                <a:ea typeface="+mj-ea"/>
              </a:rPr>
              <a:t>Glass Recycling</a:t>
            </a:r>
            <a:endParaRPr sz="1600" b="1" spc="270" dirty="0">
              <a:highlight>
                <a:srgbClr val="FFFF00"/>
              </a:highlight>
            </a:endParaRPr>
          </a:p>
        </p:txBody>
      </p:sp>
      <p:sp>
        <p:nvSpPr>
          <p:cNvPr id="10" name="TextBox 9">
            <a:extLst>
              <a:ext uri="{FF2B5EF4-FFF2-40B4-BE49-F238E27FC236}">
                <a16:creationId xmlns:a16="http://schemas.microsoft.com/office/drawing/2014/main" id="{14CDF38B-1190-880D-A4BF-CFD2207BB51C}"/>
              </a:ext>
            </a:extLst>
          </p:cNvPr>
          <p:cNvSpPr txBox="1"/>
          <p:nvPr/>
        </p:nvSpPr>
        <p:spPr>
          <a:xfrm>
            <a:off x="3462391" y="1458930"/>
            <a:ext cx="8331612" cy="3785652"/>
          </a:xfrm>
          <a:prstGeom prst="rect">
            <a:avLst/>
          </a:prstGeom>
          <a:noFill/>
        </p:spPr>
        <p:txBody>
          <a:bodyPr wrap="square" rtlCol="0">
            <a:spAutoFit/>
          </a:bodyPr>
          <a:lstStyle/>
          <a:p>
            <a:r>
              <a:rPr lang="en-GB" dirty="0"/>
              <a:t>Each building has a green bin. Due to the volume of glass bottles and jars, could we introduce a separate bin for glass outside each building, for students to place glass bottles in there?  - we need to make it convenient and easy. We could trial this at one or two buildings only first to monitor usage</a:t>
            </a:r>
          </a:p>
          <a:p>
            <a:endParaRPr lang="en-GB" dirty="0"/>
          </a:p>
          <a:p>
            <a:endParaRPr lang="en-GB" dirty="0"/>
          </a:p>
          <a:p>
            <a:endParaRPr lang="en-GB" dirty="0"/>
          </a:p>
          <a:p>
            <a:r>
              <a:rPr lang="en-GB" sz="2400" b="1" dirty="0"/>
              <a:t>£6.18 per lift, 240 litre wheelie bin (no charge)</a:t>
            </a:r>
          </a:p>
          <a:p>
            <a:r>
              <a:rPr lang="en-GB" dirty="0"/>
              <a:t>Lucy &amp; Martin Recycling are specialist for glass recycling in London</a:t>
            </a:r>
          </a:p>
          <a:p>
            <a:r>
              <a:rPr lang="en-GB" dirty="0"/>
              <a:t>Glass bottles of any colour will be crushed and recycled in Ilford, only 20 miles away</a:t>
            </a:r>
          </a:p>
          <a:p>
            <a:r>
              <a:rPr lang="en-GB" dirty="0"/>
              <a:t>Glass can be recycled indefinitely, again and again, into new glass</a:t>
            </a:r>
          </a:p>
          <a:p>
            <a:r>
              <a:rPr lang="en-GB" dirty="0"/>
              <a:t>Glass bottles of any colour can be placed in the same bin.</a:t>
            </a:r>
          </a:p>
          <a:p>
            <a:endParaRPr lang="en-GB" dirty="0"/>
          </a:p>
        </p:txBody>
      </p:sp>
      <p:pic>
        <p:nvPicPr>
          <p:cNvPr id="11" name="Picture 10">
            <a:extLst>
              <a:ext uri="{FF2B5EF4-FFF2-40B4-BE49-F238E27FC236}">
                <a16:creationId xmlns:a16="http://schemas.microsoft.com/office/drawing/2014/main" id="{73D3E6BD-C66D-20AB-23F4-77EFE6F67D1C}"/>
              </a:ext>
            </a:extLst>
          </p:cNvPr>
          <p:cNvPicPr>
            <a:picLocks noChangeAspect="1"/>
          </p:cNvPicPr>
          <p:nvPr/>
        </p:nvPicPr>
        <p:blipFill>
          <a:blip r:embed="rId3"/>
          <a:stretch>
            <a:fillRect/>
          </a:stretch>
        </p:blipFill>
        <p:spPr>
          <a:xfrm>
            <a:off x="8890029" y="4995591"/>
            <a:ext cx="1383911" cy="1847390"/>
          </a:xfrm>
          <a:prstGeom prst="rect">
            <a:avLst/>
          </a:prstGeom>
        </p:spPr>
      </p:pic>
      <p:pic>
        <p:nvPicPr>
          <p:cNvPr id="12" name="Picture 11">
            <a:extLst>
              <a:ext uri="{FF2B5EF4-FFF2-40B4-BE49-F238E27FC236}">
                <a16:creationId xmlns:a16="http://schemas.microsoft.com/office/drawing/2014/main" id="{934062D5-A59A-109B-E683-D8CC2EB3D5A4}"/>
              </a:ext>
            </a:extLst>
          </p:cNvPr>
          <p:cNvPicPr>
            <a:picLocks noChangeAspect="1"/>
          </p:cNvPicPr>
          <p:nvPr/>
        </p:nvPicPr>
        <p:blipFill>
          <a:blip r:embed="rId4"/>
          <a:stretch>
            <a:fillRect/>
          </a:stretch>
        </p:blipFill>
        <p:spPr>
          <a:xfrm>
            <a:off x="1862570" y="3538647"/>
            <a:ext cx="910011" cy="1847390"/>
          </a:xfrm>
          <a:prstGeom prst="rect">
            <a:avLst/>
          </a:prstGeom>
        </p:spPr>
      </p:pic>
    </p:spTree>
    <p:extLst>
      <p:ext uri="{BB962C8B-B14F-4D97-AF65-F5344CB8AC3E}">
        <p14:creationId xmlns:p14="http://schemas.microsoft.com/office/powerpoint/2010/main" val="283033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b="0" i="0" u="none" strike="noStrike" kern="1200" cap="none" spc="0" normalizeH="0" baseline="0" noProof="0" dirty="0">
                <a:ln>
                  <a:noFill/>
                </a:ln>
                <a:solidFill>
                  <a:prstClr val="black"/>
                </a:solidFill>
                <a:effectLst/>
                <a:uLnTx/>
                <a:uFillTx/>
                <a:latin typeface="Radikal"/>
                <a:cs typeface="+mj-cs"/>
              </a:rPr>
              <a:t>British Heart Foundation</a:t>
            </a:r>
            <a:endParaRPr b="1" spc="270" dirty="0">
              <a:highlight>
                <a:srgbClr val="FFFF00"/>
              </a:highlight>
              <a:latin typeface="Radikal"/>
            </a:endParaRPr>
          </a:p>
        </p:txBody>
      </p:sp>
      <p:sp>
        <p:nvSpPr>
          <p:cNvPr id="6" name="TextBox 5">
            <a:extLst>
              <a:ext uri="{FF2B5EF4-FFF2-40B4-BE49-F238E27FC236}">
                <a16:creationId xmlns:a16="http://schemas.microsoft.com/office/drawing/2014/main" id="{3C542BF9-438E-4E15-002F-E2C7CEC5E62D}"/>
              </a:ext>
            </a:extLst>
          </p:cNvPr>
          <p:cNvSpPr txBox="1"/>
          <p:nvPr/>
        </p:nvSpPr>
        <p:spPr>
          <a:xfrm>
            <a:off x="3352800" y="2305594"/>
            <a:ext cx="8644954" cy="4082143"/>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defRPr/>
            </a:pPr>
            <a:endParaRPr lang="en-GB" sz="2800" dirty="0"/>
          </a:p>
          <a:p>
            <a:pPr marL="228600" indent="-228600">
              <a:lnSpc>
                <a:spcPct val="90000"/>
              </a:lnSpc>
              <a:spcBef>
                <a:spcPts val="1000"/>
              </a:spcBef>
              <a:buFont typeface="Arial" panose="020B0604020202020204" pitchFamily="34" charset="0"/>
              <a:buChar char="•"/>
              <a:defRPr/>
            </a:pPr>
            <a:endParaRPr lang="en-GB" sz="2800" dirty="0"/>
          </a:p>
          <a:p>
            <a:pPr marL="228600" indent="-228600">
              <a:lnSpc>
                <a:spcPct val="90000"/>
              </a:lnSpc>
              <a:spcBef>
                <a:spcPts val="1000"/>
              </a:spcBef>
              <a:buFont typeface="Arial" panose="020B0604020202020204" pitchFamily="34" charset="0"/>
              <a:buChar char="•"/>
              <a:defRPr/>
            </a:pPr>
            <a:endParaRPr lang="en-GB" sz="2800" dirty="0"/>
          </a:p>
          <a:p>
            <a:pPr marL="228600" indent="-228600">
              <a:lnSpc>
                <a:spcPct val="90000"/>
              </a:lnSpc>
              <a:spcBef>
                <a:spcPts val="1000"/>
              </a:spcBef>
              <a:buFont typeface="Arial" panose="020B0604020202020204" pitchFamily="34" charset="0"/>
              <a:buChar char="•"/>
              <a:defRPr/>
            </a:pPr>
            <a:endParaRPr lang="en-GB" sz="2800" dirty="0"/>
          </a:p>
          <a:p>
            <a:pPr marL="228600" indent="-228600">
              <a:lnSpc>
                <a:spcPct val="90000"/>
              </a:lnSpc>
              <a:spcBef>
                <a:spcPts val="1000"/>
              </a:spcBef>
              <a:buFont typeface="Arial" panose="020B0604020202020204" pitchFamily="34" charset="0"/>
              <a:buChar char="•"/>
              <a:defRPr/>
            </a:pPr>
            <a:endParaRPr lang="en-GB" sz="1400" dirty="0"/>
          </a:p>
          <a:p>
            <a:pPr marL="228600" indent="-228600">
              <a:lnSpc>
                <a:spcPct val="90000"/>
              </a:lnSpc>
              <a:spcBef>
                <a:spcPts val="1000"/>
              </a:spcBef>
              <a:buFont typeface="Arial" panose="020B0604020202020204" pitchFamily="34" charset="0"/>
              <a:buChar char="•"/>
              <a:defRPr/>
            </a:pPr>
            <a:endParaRPr lang="en-GB" sz="1400" dirty="0"/>
          </a:p>
          <a:p>
            <a:pPr marL="228600" indent="-228600">
              <a:lnSpc>
                <a:spcPct val="90000"/>
              </a:lnSpc>
              <a:spcBef>
                <a:spcPts val="1000"/>
              </a:spcBef>
              <a:buFont typeface="Arial" panose="020B0604020202020204" pitchFamily="34" charset="0"/>
              <a:buChar char="•"/>
              <a:defRPr/>
            </a:pPr>
            <a:r>
              <a:rPr lang="en-GB" sz="2000" dirty="0"/>
              <a:t>BHF bins in the Chapel for unwanted clothes –  well used and already overflowing</a:t>
            </a:r>
          </a:p>
          <a:p>
            <a:pPr marL="228600" indent="-228600">
              <a:lnSpc>
                <a:spcPct val="90000"/>
              </a:lnSpc>
              <a:spcBef>
                <a:spcPts val="1000"/>
              </a:spcBef>
              <a:buFont typeface="Arial" panose="020B0604020202020204" pitchFamily="34" charset="0"/>
              <a:buChar char="•"/>
              <a:defRPr/>
            </a:pPr>
            <a:r>
              <a:rPr lang="en-GB" sz="2000" dirty="0"/>
              <a:t>10 additional bins ordered, 2 in each Diner area</a:t>
            </a:r>
          </a:p>
          <a:p>
            <a:pPr>
              <a:lnSpc>
                <a:spcPct val="90000"/>
              </a:lnSpc>
              <a:spcBef>
                <a:spcPts val="1000"/>
              </a:spcBef>
              <a:defRPr/>
            </a:pPr>
            <a:r>
              <a:rPr lang="en-GB" sz="1400" dirty="0">
                <a:effectLst/>
                <a:latin typeface="Calibri" panose="020F0502020204030204" pitchFamily="34" charset="0"/>
                <a:ea typeface="Calibri" panose="020F0502020204030204" pitchFamily="34" charset="0"/>
              </a:rPr>
              <a:t> </a:t>
            </a:r>
            <a:endParaRPr lang="en-GB" sz="1400" dirty="0"/>
          </a:p>
        </p:txBody>
      </p:sp>
      <p:pic>
        <p:nvPicPr>
          <p:cNvPr id="4" name="Picture 3">
            <a:extLst>
              <a:ext uri="{FF2B5EF4-FFF2-40B4-BE49-F238E27FC236}">
                <a16:creationId xmlns:a16="http://schemas.microsoft.com/office/drawing/2014/main" id="{B03532FC-9863-EA45-A931-D6CE399D98F5}"/>
              </a:ext>
            </a:extLst>
          </p:cNvPr>
          <p:cNvPicPr>
            <a:picLocks noChangeAspect="1"/>
          </p:cNvPicPr>
          <p:nvPr/>
        </p:nvPicPr>
        <p:blipFill>
          <a:blip r:embed="rId2"/>
          <a:stretch>
            <a:fillRect/>
          </a:stretch>
        </p:blipFill>
        <p:spPr>
          <a:xfrm>
            <a:off x="8093574" y="1231186"/>
            <a:ext cx="3904180" cy="3498190"/>
          </a:xfrm>
          <a:prstGeom prst="rect">
            <a:avLst/>
          </a:prstGeom>
        </p:spPr>
      </p:pic>
    </p:spTree>
    <p:extLst>
      <p:ext uri="{BB962C8B-B14F-4D97-AF65-F5344CB8AC3E}">
        <p14:creationId xmlns:p14="http://schemas.microsoft.com/office/powerpoint/2010/main" val="65401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152400"/>
            <a:ext cx="8331612" cy="779252"/>
          </a:xfrm>
          <a:prstGeom prst="rect">
            <a:avLst/>
          </a:prstGeom>
        </p:spPr>
        <p:txBody>
          <a:bodyPr vert="horz" wrap="square" lIns="0" tIns="13335" rIns="0" bIns="0" rtlCol="0">
            <a:spAutoFit/>
          </a:bodyPr>
          <a:lstStyle/>
          <a:p>
            <a:pPr marL="12700">
              <a:lnSpc>
                <a:spcPct val="150000"/>
              </a:lnSpc>
              <a:spcBef>
                <a:spcPts val="105"/>
              </a:spcBef>
            </a:pPr>
            <a:r>
              <a:rPr kumimoji="0" lang="en-GB" b="0" i="0" u="none" strike="noStrike" kern="1200" cap="none" spc="0" normalizeH="0" baseline="0" noProof="0" dirty="0">
                <a:ln>
                  <a:noFill/>
                </a:ln>
                <a:solidFill>
                  <a:prstClr val="black"/>
                </a:solidFill>
                <a:effectLst/>
                <a:uLnTx/>
                <a:uFillTx/>
                <a:latin typeface="Radikal"/>
                <a:cs typeface="+mj-cs"/>
              </a:rPr>
              <a:t>Volunteering and Fundraising</a:t>
            </a:r>
            <a:endParaRPr b="1" spc="270" dirty="0">
              <a:highlight>
                <a:srgbClr val="FFFF00"/>
              </a:highlight>
              <a:latin typeface="Radikal"/>
            </a:endParaRPr>
          </a:p>
        </p:txBody>
      </p:sp>
      <p:sp>
        <p:nvSpPr>
          <p:cNvPr id="4" name="Content Placeholder 2">
            <a:extLst>
              <a:ext uri="{FF2B5EF4-FFF2-40B4-BE49-F238E27FC236}">
                <a16:creationId xmlns:a16="http://schemas.microsoft.com/office/drawing/2014/main" id="{7C2CC68F-F1D3-6257-7476-3837333B44B0}"/>
              </a:ext>
            </a:extLst>
          </p:cNvPr>
          <p:cNvSpPr txBox="1">
            <a:spLocks/>
          </p:cNvSpPr>
          <p:nvPr/>
        </p:nvSpPr>
        <p:spPr>
          <a:xfrm>
            <a:off x="3184988" y="1825625"/>
            <a:ext cx="8168811"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 would like to support Wandsworth food bank by donating food items. </a:t>
            </a:r>
            <a:r>
              <a:rPr lang="en-GB" dirty="0">
                <a:solidFill>
                  <a:sysClr val="windowText" lastClr="000000"/>
                </a:solidFill>
                <a:latin typeface="Calibri" panose="020F0502020204030204"/>
              </a:rPr>
              <a:t>Looking to introduce boxes at the end of May for two weeks</a:t>
            </a: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dirty="0">
              <a:solidFill>
                <a:sysClr val="windowText" lastClr="00000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Papyrus can attend an event at the University to discuss their work and support they offer to young people and hopefully fundraise on the day. Freshers’ week?</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4EA9192-00E7-32CF-3B18-12920BD61171}"/>
              </a:ext>
            </a:extLst>
          </p:cNvPr>
          <p:cNvPicPr>
            <a:picLocks noChangeAspect="1"/>
          </p:cNvPicPr>
          <p:nvPr/>
        </p:nvPicPr>
        <p:blipFill>
          <a:blip r:embed="rId2"/>
          <a:stretch>
            <a:fillRect/>
          </a:stretch>
        </p:blipFill>
        <p:spPr>
          <a:xfrm>
            <a:off x="0" y="4261644"/>
            <a:ext cx="2511846" cy="1908140"/>
          </a:xfrm>
          <a:prstGeom prst="rect">
            <a:avLst/>
          </a:prstGeom>
        </p:spPr>
      </p:pic>
      <p:pic>
        <p:nvPicPr>
          <p:cNvPr id="6" name="Picture 5">
            <a:extLst>
              <a:ext uri="{FF2B5EF4-FFF2-40B4-BE49-F238E27FC236}">
                <a16:creationId xmlns:a16="http://schemas.microsoft.com/office/drawing/2014/main" id="{953E2E2F-7AB0-B239-8D9A-E4F1B5302137}"/>
              </a:ext>
            </a:extLst>
          </p:cNvPr>
          <p:cNvPicPr>
            <a:picLocks noChangeAspect="1"/>
          </p:cNvPicPr>
          <p:nvPr/>
        </p:nvPicPr>
        <p:blipFill>
          <a:blip r:embed="rId3"/>
          <a:stretch>
            <a:fillRect/>
          </a:stretch>
        </p:blipFill>
        <p:spPr>
          <a:xfrm>
            <a:off x="0" y="1924896"/>
            <a:ext cx="2969411" cy="1594734"/>
          </a:xfrm>
          <a:prstGeom prst="rect">
            <a:avLst/>
          </a:prstGeom>
        </p:spPr>
      </p:pic>
    </p:spTree>
    <p:extLst>
      <p:ext uri="{BB962C8B-B14F-4D97-AF65-F5344CB8AC3E}">
        <p14:creationId xmlns:p14="http://schemas.microsoft.com/office/powerpoint/2010/main" val="12701873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University of Roehampton Project Document" ma:contentTypeID="0x0101000CB764F3B223094A8B477C3CCD20D6DF02005C74DF480A8E50458767D0D4261C5C03" ma:contentTypeVersion="0" ma:contentTypeDescription="" ma:contentTypeScope="" ma:versionID="678ce0229ee625ab4ecf5ffb080d3c9d">
  <xsd:schema xmlns:xsd="http://www.w3.org/2001/XMLSchema" xmlns:xs="http://www.w3.org/2001/XMLSchema" xmlns:p="http://schemas.microsoft.com/office/2006/metadata/properties" xmlns:ns2="dacfa81b-c99b-44d1-9e72-b641835b6d0f" targetNamespace="http://schemas.microsoft.com/office/2006/metadata/properties" ma:root="true" ma:fieldsID="d0eda40ff6ddfd9b2f6e4dbcbed84924" ns2:_="">
    <xsd:import namespace="dacfa81b-c99b-44d1-9e72-b641835b6d0f"/>
    <xsd:element name="properties">
      <xsd:complexType>
        <xsd:sequence>
          <xsd:element name="documentManagement">
            <xsd:complexType>
              <xsd:all>
                <xsd:element ref="ns2:d6b0bcff178049ce872a28859b0156e0" minOccurs="0"/>
                <xsd:element ref="ns2:TaxCatchAll" minOccurs="0"/>
                <xsd:element ref="ns2:TaxCatchAllLabel" minOccurs="0"/>
                <xsd:element ref="ns2:TaxKeywordTaxHTField" minOccurs="0"/>
                <xsd:element ref="ns2:jbad70c608d84980866c4f96caee864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fa81b-c99b-44d1-9e72-b641835b6d0f" elementFormDefault="qualified">
    <xsd:import namespace="http://schemas.microsoft.com/office/2006/documentManagement/types"/>
    <xsd:import namespace="http://schemas.microsoft.com/office/infopath/2007/PartnerControls"/>
    <xsd:element name="d6b0bcff178049ce872a28859b0156e0" ma:index="8" nillable="true" ma:taxonomy="true" ma:internalName="d6b0bcff178049ce872a28859b0156e0" ma:taxonomyFieldName="Document_x0020_Type" ma:displayName="Document Type" ma:default="" ma:fieldId="{d6b0bcff-1780-49ce-872a-28859b0156e0}" ma:taxonomyMulti="true" ma:sspId="8d0af180-1065-48e5-bc0d-526fac628292" ma:termSetId="a86422d8-cad4-4935-995f-47ef0cc840e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978fe6a-1602-437f-82a5-33e5cbb68da0}" ma:internalName="TaxCatchAll" ma:showField="CatchAllData" ma:web="10de4ad2-ae3f-472c-a867-b73ecebdefb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978fe6a-1602-437f-82a5-33e5cbb68da0}" ma:internalName="TaxCatchAllLabel" ma:readOnly="true" ma:showField="CatchAllDataLabel" ma:web="10de4ad2-ae3f-472c-a867-b73ecebdefbf">
      <xsd:complexType>
        <xsd:complexContent>
          <xsd:extension base="dms:MultiChoiceLookup">
            <xsd:sequence>
              <xsd:element name="Value" type="dms:Lookup" maxOccurs="unbounded" minOccurs="0" nillable="true"/>
            </xsd:sequence>
          </xsd:extension>
        </xsd:complexContent>
      </xsd:complexType>
    </xsd:element>
    <xsd:element name="TaxKeywordTaxHTField" ma:index="12" nillable="true" ma:taxonomy="true" ma:internalName="TaxKeywordTaxHTField" ma:taxonomyFieldName="TaxKeyword" ma:displayName="Enterprise Keywords" ma:fieldId="{23f27201-bee3-471e-b2e7-b64fd8b7ca38}" ma:taxonomyMulti="true" ma:sspId="8d0af180-1065-48e5-bc0d-526fac628292" ma:termSetId="00000000-0000-0000-0000-000000000000" ma:anchorId="00000000-0000-0000-0000-000000000000" ma:open="true" ma:isKeyword="true">
      <xsd:complexType>
        <xsd:sequence>
          <xsd:element ref="pc:Terms" minOccurs="0" maxOccurs="1"/>
        </xsd:sequence>
      </xsd:complexType>
    </xsd:element>
    <xsd:element name="jbad70c608d84980866c4f96caee8649" ma:index="14" nillable="true" ma:taxonomy="true" ma:internalName="jbad70c608d84980866c4f96caee8649" ma:taxonomyFieldName="Roehampton_x0020_Project" ma:displayName="Roehampton Project" ma:default="" ma:fieldId="{3bad70c6-08d8-4980-866c-4f96caee8649}" ma:sspId="8d0af180-1065-48e5-bc0d-526fac628292" ma:termSetId="05fa7f80-71cc-4046-b475-e4e0b59de0d3"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d0af180-1065-48e5-bc0d-526fac628292" ContentTypeId="0x0101000CB764F3B223094A8B477C3CCD20D6DF02" PreviousValue="false" LastSyncTimeStamp="2016-11-21T11:30:52.983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6b0bcff178049ce872a28859b0156e0 xmlns="dacfa81b-c99b-44d1-9e72-b641835b6d0f">
      <Terms xmlns="http://schemas.microsoft.com/office/infopath/2007/PartnerControls">
        <TermInfo xmlns="http://schemas.microsoft.com/office/infopath/2007/PartnerControls">
          <TermName xmlns="http://schemas.microsoft.com/office/infopath/2007/PartnerControls">---</TermName>
          <TermId xmlns="http://schemas.microsoft.com/office/infopath/2007/PartnerControls">96c1daca-04a8-4eb7-b1a8-7250d777ade4</TermId>
        </TermInfo>
      </Terms>
    </d6b0bcff178049ce872a28859b0156e0>
    <TaxCatchAll xmlns="dacfa81b-c99b-44d1-9e72-b641835b6d0f">
      <Value>25</Value>
    </TaxCatchAll>
    <TaxKeywordTaxHTField xmlns="dacfa81b-c99b-44d1-9e72-b641835b6d0f">
      <Terms xmlns="http://schemas.microsoft.com/office/infopath/2007/PartnerControls"/>
    </TaxKeywordTaxHTField>
    <jbad70c608d84980866c4f96caee8649 xmlns="dacfa81b-c99b-44d1-9e72-b641835b6d0f">
      <Terms xmlns="http://schemas.microsoft.com/office/infopath/2007/PartnerControls"/>
    </jbad70c608d84980866c4f96caee8649>
  </documentManagement>
</p:properties>
</file>

<file path=customXml/itemProps1.xml><?xml version="1.0" encoding="utf-8"?>
<ds:datastoreItem xmlns:ds="http://schemas.openxmlformats.org/officeDocument/2006/customXml" ds:itemID="{B98EA053-219B-4BBA-B46F-FD1AF0F3C831}"/>
</file>

<file path=customXml/itemProps2.xml><?xml version="1.0" encoding="utf-8"?>
<ds:datastoreItem xmlns:ds="http://schemas.openxmlformats.org/officeDocument/2006/customXml" ds:itemID="{A673A2BB-85D7-420B-BED1-7BFBE0A7AD6B}"/>
</file>

<file path=customXml/itemProps3.xml><?xml version="1.0" encoding="utf-8"?>
<ds:datastoreItem xmlns:ds="http://schemas.openxmlformats.org/officeDocument/2006/customXml" ds:itemID="{C59AAB4B-4746-449B-AF6B-A1DA9C555A84}"/>
</file>

<file path=customXml/itemProps4.xml><?xml version="1.0" encoding="utf-8"?>
<ds:datastoreItem xmlns:ds="http://schemas.openxmlformats.org/officeDocument/2006/customXml" ds:itemID="{1D424ABA-5E45-49E0-BDBC-F27325BB2178}"/>
</file>

<file path=docProps/app.xml><?xml version="1.0" encoding="utf-8"?>
<Properties xmlns="http://schemas.openxmlformats.org/officeDocument/2006/extended-properties" xmlns:vt="http://schemas.openxmlformats.org/officeDocument/2006/docPropsVTypes">
  <TotalTime>0</TotalTime>
  <Words>454</Words>
  <Application>Microsoft Office PowerPoint</Application>
  <PresentationFormat>Widescreen</PresentationFormat>
  <Paragraphs>58</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vt:lpstr>
      <vt:lpstr>Radikal</vt:lpstr>
      <vt:lpstr>Radikal Medium</vt:lpstr>
      <vt:lpstr>1_Office Theme</vt:lpstr>
      <vt:lpstr> Introduction  to Apleona Sustainability Manager Katerina Robinson April 2023</vt:lpstr>
      <vt:lpstr>Consumables the supplier confirmed there will be no charges for dispensers</vt:lpstr>
      <vt:lpstr>Battery Boxes</vt:lpstr>
      <vt:lpstr>TerraCycle recycling of hard-to-recycle items</vt:lpstr>
      <vt:lpstr>Review of what is 100% recyclable waste</vt:lpstr>
      <vt:lpstr>Review of Signage</vt:lpstr>
      <vt:lpstr>Glass Recycling</vt:lpstr>
      <vt:lpstr>British Heart Foundation</vt:lpstr>
      <vt:lpstr>Volunteering and Fundraising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Bohane, Betty (Apleona HSG Limited, UK)</dc:creator>
  <cp:lastModifiedBy>Robinson, Katerina (Apleona UK Ltd.)</cp:lastModifiedBy>
  <cp:revision>12</cp:revision>
  <dcterms:created xsi:type="dcterms:W3CDTF">2022-09-03T10:45:44Z</dcterms:created>
  <dcterms:modified xsi:type="dcterms:W3CDTF">2023-04-25T12:45:46Z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0x0101000CB764F3B223094A8B477C3CCD20D6DF02005C74DF480A8E50458767D0D4261C5C03</vt:lpwstr>
  </property>
  <property fmtid="{D5CDD505-2E9C-101B-9397-08002B2CF9AE}" pid="3" name="TaxKeyword">
    <vt:lpwstr/>
  </property>
  <property fmtid="{D5CDD505-2E9C-101B-9397-08002B2CF9AE}" pid="4" name="Roehampton_x0020_Project">
    <vt:lpwstr/>
  </property>
  <property fmtid="{D5CDD505-2E9C-101B-9397-08002B2CF9AE}" pid="5" name="Document Type">
    <vt:lpwstr>25;#---|96c1daca-04a8-4eb7-b1a8-7250d777ade4</vt:lpwstr>
  </property>
  <property fmtid="{D5CDD505-2E9C-101B-9397-08002B2CF9AE}" pid="6" name="Roehampton Project">
    <vt:lpwstr/>
  </property>
</Properties>
</file>