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Lst>
  <p:notesMasterIdLst>
    <p:notesMasterId r:id="rId31"/>
  </p:notesMasterIdLst>
  <p:sldIdLst>
    <p:sldId id="258" r:id="rId5"/>
    <p:sldId id="366" r:id="rId6"/>
    <p:sldId id="372" r:id="rId7"/>
    <p:sldId id="355" r:id="rId8"/>
    <p:sldId id="356" r:id="rId9"/>
    <p:sldId id="357" r:id="rId10"/>
    <p:sldId id="358" r:id="rId11"/>
    <p:sldId id="359" r:id="rId12"/>
    <p:sldId id="360" r:id="rId13"/>
    <p:sldId id="361" r:id="rId14"/>
    <p:sldId id="362" r:id="rId15"/>
    <p:sldId id="373" r:id="rId16"/>
    <p:sldId id="335" r:id="rId17"/>
    <p:sldId id="336" r:id="rId18"/>
    <p:sldId id="338" r:id="rId19"/>
    <p:sldId id="337" r:id="rId20"/>
    <p:sldId id="339" r:id="rId21"/>
    <p:sldId id="341" r:id="rId22"/>
    <p:sldId id="374" r:id="rId23"/>
    <p:sldId id="375" r:id="rId24"/>
    <p:sldId id="350" r:id="rId25"/>
    <p:sldId id="331" r:id="rId26"/>
    <p:sldId id="351" r:id="rId27"/>
    <p:sldId id="352" r:id="rId28"/>
    <p:sldId id="353" r:id="rId29"/>
    <p:sldId id="381" r:id="rId30"/>
  </p:sldIdLst>
  <p:sldSz cx="12192000" cy="6858000"/>
  <p:notesSz cx="6858000" cy="1752600"/>
  <p:defaultTextStyle>
    <a:defPPr>
      <a:defRPr lang="en-GB"/>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3532"/>
    <a:srgbClr val="00A06E"/>
    <a:srgbClr val="ECEB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61AAA8-E018-AA46-DAA9-E6864D9C2D4B}" v="1" dt="2020-02-06T15:07:49.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76" autoAdjust="0"/>
  </p:normalViewPr>
  <p:slideViewPr>
    <p:cSldViewPr snapToGrid="0">
      <p:cViewPr varScale="1">
        <p:scale>
          <a:sx n="97" d="100"/>
          <a:sy n="97" d="100"/>
        </p:scale>
        <p:origin x="10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Non-Grad</c:v>
                </c:pt>
              </c:strCache>
            </c:strRef>
          </c:tx>
          <c:spPr>
            <a:solidFill>
              <a:srgbClr val="00A0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c:formatCode>
                <c:ptCount val="2"/>
                <c:pt idx="0">
                  <c:v>600000</c:v>
                </c:pt>
                <c:pt idx="1">
                  <c:v>475000</c:v>
                </c:pt>
              </c:numCache>
            </c:numRef>
          </c:val>
          <c:extLst>
            <c:ext xmlns:c16="http://schemas.microsoft.com/office/drawing/2014/chart" uri="{C3380CC4-5D6E-409C-BE32-E72D297353CC}">
              <c16:uniqueId val="{00000000-F159-42E2-98BD-9AE76B227442}"/>
            </c:ext>
          </c:extLst>
        </c:ser>
        <c:ser>
          <c:idx val="1"/>
          <c:order val="1"/>
          <c:tx>
            <c:strRef>
              <c:f>Sheet1!$C$1</c:f>
              <c:strCache>
                <c:ptCount val="1"/>
                <c:pt idx="0">
                  <c:v>Grad</c:v>
                </c:pt>
              </c:strCache>
            </c:strRef>
          </c:tx>
          <c:spPr>
            <a:solidFill>
              <a:srgbClr val="06353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Sheet1!$C$2:$C$3</c:f>
              <c:numCache>
                <c:formatCode>"£"#,##0</c:formatCode>
                <c:ptCount val="2"/>
                <c:pt idx="0">
                  <c:v>768000</c:v>
                </c:pt>
                <c:pt idx="1">
                  <c:v>727000</c:v>
                </c:pt>
              </c:numCache>
            </c:numRef>
          </c:val>
          <c:extLst>
            <c:ext xmlns:c16="http://schemas.microsoft.com/office/drawing/2014/chart" uri="{C3380CC4-5D6E-409C-BE32-E72D297353CC}">
              <c16:uniqueId val="{00000001-F159-42E2-98BD-9AE76B227442}"/>
            </c:ext>
          </c:extLst>
        </c:ser>
        <c:dLbls>
          <c:dLblPos val="outEnd"/>
          <c:showLegendKey val="0"/>
          <c:showVal val="1"/>
          <c:showCatName val="0"/>
          <c:showSerName val="0"/>
          <c:showPercent val="0"/>
          <c:showBubbleSize val="0"/>
        </c:dLbls>
        <c:gapWidth val="219"/>
        <c:overlap val="-27"/>
        <c:axId val="476510016"/>
        <c:axId val="476510344"/>
      </c:barChart>
      <c:catAx>
        <c:axId val="4765100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76510344"/>
        <c:crosses val="autoZero"/>
        <c:auto val="1"/>
        <c:lblAlgn val="ctr"/>
        <c:lblOffset val="100"/>
        <c:noMultiLvlLbl val="0"/>
      </c:catAx>
      <c:valAx>
        <c:axId val="476510344"/>
        <c:scaling>
          <c:orientation val="minMax"/>
          <c:max val="800000"/>
          <c:min val="4000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76510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0A231DC-3517-45FC-A122-D3CCD32B9FF6}" type="datetimeFigureOut">
              <a:rPr lang="en-GB" smtClean="0"/>
              <a:t>30/10/2020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2860758-0F99-465C-B2D4-C81BF14D0A38}" type="slidenum">
              <a:rPr lang="en-GB" smtClean="0"/>
              <a:t>‹#›</a:t>
            </a:fld>
            <a:endParaRPr lang="en-GB"/>
          </a:p>
        </p:txBody>
      </p:sp>
    </p:spTree>
    <p:extLst>
      <p:ext uri="{BB962C8B-B14F-4D97-AF65-F5344CB8AC3E}">
        <p14:creationId xmlns:p14="http://schemas.microsoft.com/office/powerpoint/2010/main" val="269196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701720/GLMS_2017.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70F38E-81F3-B14A-8C05-8130B15E9E4C}" type="slidenum">
              <a:rPr lang="en-US" smtClean="0"/>
              <a:pPr>
                <a:defRPr/>
              </a:pPr>
              <a:t>1</a:t>
            </a:fld>
            <a:endParaRPr lang="en-US"/>
          </a:p>
        </p:txBody>
      </p:sp>
    </p:spTree>
    <p:extLst>
      <p:ext uri="{BB962C8B-B14F-4D97-AF65-F5344CB8AC3E}">
        <p14:creationId xmlns:p14="http://schemas.microsoft.com/office/powerpoint/2010/main" val="2892709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Independence</a:t>
            </a:r>
          </a:p>
          <a:p>
            <a:r>
              <a:rPr lang="en-GB" baseline="0"/>
              <a:t>It also allows you to live away from home – it’s a stepping stone to the ‘real world’. This independence is one that my be hard to find with an apprenticeship or an entry level job as the rate of pay can be quite low, especially initially.</a:t>
            </a:r>
          </a:p>
          <a:p>
            <a:endParaRPr lang="en-GB" baseline="0"/>
          </a:p>
          <a:p>
            <a:r>
              <a:rPr lang="en-GB" baseline="0"/>
              <a:t>For many young people, going to university will be their first time living away from home. Although it might sound silly, going to university is a great opportunity to gain all those skills and experiences you will need as an adult including: managing a budget, buying all your own food and cooking meals for yourself, doing all your own clothes washing, travelling by yourself, cleaning and tidying etc. </a:t>
            </a:r>
          </a:p>
          <a:p>
            <a:endParaRPr lang="en-GB" baseline="0"/>
          </a:p>
          <a:p>
            <a:r>
              <a:rPr lang="en-GB" baseline="0"/>
              <a:t>However, it is worth mentioning that you do not </a:t>
            </a:r>
            <a:r>
              <a:rPr lang="en-GB" i="1" baseline="0"/>
              <a:t>have</a:t>
            </a:r>
            <a:r>
              <a:rPr lang="en-GB" i="0" baseline="0"/>
              <a:t> to move away from home when you got to university. Many people choose to live at home whilst studying, and still have a great experience. </a:t>
            </a:r>
          </a:p>
          <a:p>
            <a:endParaRPr lang="en-GB" i="0" baseline="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Many universities offer opportunities to study abroad for a year or for a semester, not only is this a fantastic experience where you will meet new people, but it will also be a huge boost to your independence and looks great on a CV. </a:t>
            </a:r>
          </a:p>
          <a:p>
            <a:pPr marL="457200" lvl="1" indent="0">
              <a:buFontTx/>
              <a:buNone/>
            </a:pPr>
            <a:endParaRPr lang="en-GB" baseline="0"/>
          </a:p>
          <a:p>
            <a:pPr marL="457200" lvl="1" indent="0">
              <a:buFontTx/>
              <a:buNone/>
            </a:pPr>
            <a:endParaRPr lang="en-GB" baseline="0"/>
          </a:p>
          <a:p>
            <a:endParaRPr lang="en-GB"/>
          </a:p>
        </p:txBody>
      </p:sp>
      <p:sp>
        <p:nvSpPr>
          <p:cNvPr id="4" name="Slide Number Placeholder 3"/>
          <p:cNvSpPr>
            <a:spLocks noGrp="1"/>
          </p:cNvSpPr>
          <p:nvPr>
            <p:ph type="sldNum" sz="quarter" idx="10"/>
          </p:nvPr>
        </p:nvSpPr>
        <p:spPr/>
        <p:txBody>
          <a:bodyPr/>
          <a:lstStyle/>
          <a:p>
            <a:fld id="{E2860758-0F99-465C-B2D4-C81BF14D0A38}" type="slidenum">
              <a:rPr lang="en-GB" smtClean="0"/>
              <a:t>10</a:t>
            </a:fld>
            <a:endParaRPr lang="en-GB"/>
          </a:p>
        </p:txBody>
      </p:sp>
    </p:spTree>
    <p:extLst>
      <p:ext uri="{BB962C8B-B14F-4D97-AF65-F5344CB8AC3E}">
        <p14:creationId xmlns:p14="http://schemas.microsoft.com/office/powerpoint/2010/main" val="3010587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a:t>Student</a:t>
            </a:r>
            <a:r>
              <a:rPr lang="en-GB" baseline="0"/>
              <a:t>s union</a:t>
            </a:r>
          </a:p>
          <a:p>
            <a:pPr marL="171450" indent="-171450">
              <a:buFontTx/>
              <a:buChar char="-"/>
            </a:pPr>
            <a:r>
              <a:rPr lang="en-GB" baseline="0"/>
              <a:t>Societies clubs</a:t>
            </a:r>
          </a:p>
          <a:p>
            <a:pPr marL="171450" indent="-171450">
              <a:buFontTx/>
              <a:buChar char="-"/>
            </a:pPr>
            <a:r>
              <a:rPr lang="en-GB" baseline="0"/>
              <a:t>Living on campus</a:t>
            </a:r>
          </a:p>
          <a:p>
            <a:pPr marL="171450" indent="-171450">
              <a:buFontTx/>
              <a:buChar char="-"/>
            </a:pPr>
            <a:r>
              <a:rPr lang="en-GB"/>
              <a:t>Study</a:t>
            </a:r>
            <a:r>
              <a:rPr lang="en-GB" baseline="0"/>
              <a:t> abroad</a:t>
            </a:r>
          </a:p>
          <a:p>
            <a:pPr marL="171450" indent="-171450">
              <a:buFontTx/>
              <a:buChar char="-"/>
            </a:pPr>
            <a:r>
              <a:rPr lang="en-GB" baseline="0"/>
              <a:t>New people</a:t>
            </a:r>
          </a:p>
          <a:p>
            <a:pPr marL="171450" indent="-171450">
              <a:buFontTx/>
              <a:buChar char="-"/>
            </a:pPr>
            <a:r>
              <a:rPr lang="en-GB" baseline="0"/>
              <a:t>New clubs</a:t>
            </a:r>
            <a:endParaRPr lang="en-GB"/>
          </a:p>
          <a:p>
            <a:pPr marL="171450" indent="-171450">
              <a:buFontTx/>
              <a:buChar char="-"/>
            </a:pPr>
            <a:endParaRPr lang="en-GB"/>
          </a:p>
          <a:p>
            <a:endParaRPr lang="en-GB"/>
          </a:p>
        </p:txBody>
      </p:sp>
      <p:sp>
        <p:nvSpPr>
          <p:cNvPr id="4" name="Slide Number Placeholder 3"/>
          <p:cNvSpPr>
            <a:spLocks noGrp="1"/>
          </p:cNvSpPr>
          <p:nvPr>
            <p:ph type="sldNum" sz="quarter" idx="10"/>
          </p:nvPr>
        </p:nvSpPr>
        <p:spPr/>
        <p:txBody>
          <a:bodyPr/>
          <a:lstStyle/>
          <a:p>
            <a:fld id="{E2860758-0F99-465C-B2D4-C81BF14D0A38}" type="slidenum">
              <a:rPr lang="en-GB" smtClean="0"/>
              <a:t>11</a:t>
            </a:fld>
            <a:endParaRPr lang="en-GB"/>
          </a:p>
        </p:txBody>
      </p:sp>
    </p:spTree>
    <p:extLst>
      <p:ext uri="{BB962C8B-B14F-4D97-AF65-F5344CB8AC3E}">
        <p14:creationId xmlns:p14="http://schemas.microsoft.com/office/powerpoint/2010/main" val="3490159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623F5C5-027F-43CD-9FC2-EE72DB8A5E4F}" type="slidenum">
              <a:rPr lang="en-GB" smtClean="0"/>
              <a:pPr>
                <a:defRPr/>
              </a:pPr>
              <a:t>12</a:t>
            </a:fld>
            <a:endParaRPr lang="en-GB"/>
          </a:p>
        </p:txBody>
      </p:sp>
    </p:spTree>
    <p:extLst>
      <p:ext uri="{BB962C8B-B14F-4D97-AF65-F5344CB8AC3E}">
        <p14:creationId xmlns:p14="http://schemas.microsoft.com/office/powerpoint/2010/main" val="866460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True or False. </a:t>
            </a:r>
          </a:p>
          <a:p>
            <a:endParaRPr lang="en-GB" altLang="en-US"/>
          </a:p>
          <a:p>
            <a:r>
              <a:rPr lang="en-GB" altLang="en-US"/>
              <a:t>If you think its true make a make a circle over your head. If you think the stamen is false make a</a:t>
            </a:r>
            <a:r>
              <a:rPr lang="en-GB" altLang="en-US" baseline="0"/>
              <a:t> cross. </a:t>
            </a:r>
            <a:endParaRPr lang="en-GB"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3FE1F06-336B-4DCB-8006-EA719752949E}" type="slidenum">
              <a:rPr lang="en-GB" altLang="en-US" smtClean="0"/>
              <a:pPr/>
              <a:t>13</a:t>
            </a:fld>
            <a:endParaRPr lang="en-GB" altLang="en-US"/>
          </a:p>
        </p:txBody>
      </p:sp>
    </p:spTree>
    <p:extLst>
      <p:ext uri="{BB962C8B-B14F-4D97-AF65-F5344CB8AC3E}">
        <p14:creationId xmlns:p14="http://schemas.microsoft.com/office/powerpoint/2010/main" val="3035387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63532"/>
                </a:solidFill>
              </a:rPr>
              <a:t>Being a student is only about studying. – FALSE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06353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63532"/>
                </a:solidFill>
              </a:rPr>
              <a:t>Being</a:t>
            </a:r>
            <a:r>
              <a:rPr lang="en-GB" sz="1200" baseline="0">
                <a:solidFill>
                  <a:srgbClr val="063532"/>
                </a:solidFill>
              </a:rPr>
              <a:t> a student is so much more than just your studies. While studying is an important aspect of your student life its not all of it. You get to meet new people, try new things, have new experiences.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a:solidFill>
                <a:srgbClr val="063532"/>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aseline="0">
                <a:solidFill>
                  <a:srgbClr val="063532"/>
                </a:solidFill>
              </a:rPr>
              <a:t>Moving 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aseline="0">
                <a:solidFill>
                  <a:srgbClr val="063532"/>
                </a:solidFill>
              </a:rPr>
              <a:t>Student Union – clubs, societies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aseline="0">
                <a:solidFill>
                  <a:srgbClr val="063532"/>
                </a:solidFill>
              </a:rPr>
              <a:t>Study Abroad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aseline="0">
                <a:solidFill>
                  <a:srgbClr val="063532"/>
                </a:solidFill>
              </a:rPr>
              <a:t>Extra Opportunities.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a:solidFill>
                <a:srgbClr val="063532"/>
              </a:solidFill>
            </a:endParaRPr>
          </a:p>
          <a:p>
            <a:pPr>
              <a:defRPr/>
            </a:pPr>
            <a:endParaRPr lang="en-GB"/>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D17776B-0A8C-4BB1-9CE8-F9BB0C0BC025}" type="slidenum">
              <a:rPr lang="en-GB" altLang="en-US" smtClean="0"/>
              <a:pPr/>
              <a:t>14</a:t>
            </a:fld>
            <a:endParaRPr lang="en-GB" altLang="en-US"/>
          </a:p>
        </p:txBody>
      </p:sp>
    </p:spTree>
    <p:extLst>
      <p:ext uri="{BB962C8B-B14F-4D97-AF65-F5344CB8AC3E}">
        <p14:creationId xmlns:p14="http://schemas.microsoft.com/office/powerpoint/2010/main" val="4045434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63532"/>
                </a:solidFill>
              </a:rPr>
              <a:t>You get a personal tutor at university.  - 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06353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63532"/>
                </a:solidFill>
              </a:rPr>
              <a:t>Each university will</a:t>
            </a:r>
            <a:r>
              <a:rPr lang="en-GB" sz="1200" baseline="0">
                <a:solidFill>
                  <a:srgbClr val="063532"/>
                </a:solidFill>
              </a:rPr>
              <a:t> run this a bit different but at the University of Roehampton every single students get their own dedicated personal tutor </a:t>
            </a:r>
            <a:r>
              <a:rPr lang="en-GB" sz="1200" b="0" kern="1200" cap="none" spc="0" baseline="0" noProof="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latin typeface="+mn-lt"/>
                <a:ea typeface="+mn-ea"/>
                <a:cs typeface="+mn-cs"/>
              </a:rPr>
              <a:t>with dedicated office hour for their tutees, to talk to about any problems they might be having with their studies. </a:t>
            </a:r>
            <a:r>
              <a:rPr lang="en-GB" sz="1200" baseline="0">
                <a:solidFill>
                  <a:srgbClr val="063532"/>
                </a:solidFill>
              </a:rPr>
              <a:t>There are also other support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a:solidFill>
                <a:srgbClr val="06353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cap="none" spc="0" baseline="0" noProof="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latin typeface="+mn-lt"/>
                <a:ea typeface="+mn-ea"/>
                <a:cs typeface="+mn-cs"/>
              </a:rPr>
              <a:t>We have a Welfare Officer in the Students’ Union who are able to help students with any issues they might be having. As well as being their social guides, the flat reps are also there to help students deal with any problems they might be having in relation to moving away from home or managing their workload.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cap="none" spc="0" baseline="0" noProof="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cap="none" spc="0" baseline="0" noProof="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latin typeface="+mn-lt"/>
                <a:ea typeface="+mn-ea"/>
                <a:cs typeface="+mn-cs"/>
              </a:rPr>
              <a:t>Other services include the help for students with disabilities including dyslexia. </a:t>
            </a:r>
            <a:endParaRPr lang="en-GB" sz="1200" b="0" cap="none" spc="0" noProof="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endParaRPr>
          </a:p>
          <a:p>
            <a:endParaRPr lang="en-GB" sz="1200" b="0" cap="none" spc="0" noProof="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endParaRPr>
          </a:p>
          <a:p>
            <a:r>
              <a:rPr lang="en-GB" sz="1200" b="0" cap="none" spc="0" noProof="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Roehampton offers a range of support services</a:t>
            </a:r>
            <a:r>
              <a:rPr lang="en-GB" sz="1200" b="0" cap="none" spc="0" baseline="0" noProof="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 on campus. The first and most important of these is 24 hour security guards, all of whom are first trained, so there is always help on hand should anyone need it. We also have a doctors office and counselling service available to every student on campus should they need it. </a:t>
            </a:r>
            <a:r>
              <a:rPr lang="en-GB" sz="1200" b="0" kern="1200" cap="none" spc="0" baseline="0" noProof="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latin typeface="+mn-lt"/>
                <a:ea typeface="+mn-ea"/>
                <a:cs typeface="+mn-cs"/>
              </a:rPr>
              <a:t>We have the accommodation office who are able to give you help with finding accommodation on and off campus, and a Money Doctors service to give you advice on how best to manage your money.</a:t>
            </a:r>
          </a:p>
          <a:p>
            <a:endParaRPr lang="en-GB" sz="1200" b="0" kern="1200" cap="none" spc="0" baseline="0" noProof="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latin typeface="+mn-lt"/>
              <a:ea typeface="+mn-ea"/>
              <a:cs typeface="+mn-cs"/>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063532"/>
              </a:solidFill>
            </a:endParaRPr>
          </a:p>
          <a:p>
            <a:endParaRPr lang="en-GB" altLang="en-US"/>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6A5D363-375A-449B-921F-ECD7F61F29FB}" type="slidenum">
              <a:rPr lang="en-GB" altLang="en-US" smtClean="0"/>
              <a:pPr/>
              <a:t>15</a:t>
            </a:fld>
            <a:endParaRPr lang="en-GB" altLang="en-US"/>
          </a:p>
        </p:txBody>
      </p:sp>
    </p:spTree>
    <p:extLst>
      <p:ext uri="{BB962C8B-B14F-4D97-AF65-F5344CB8AC3E}">
        <p14:creationId xmlns:p14="http://schemas.microsoft.com/office/powerpoint/2010/main" val="2154084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You can’t have a part time</a:t>
            </a:r>
            <a:r>
              <a:rPr lang="en-GB" altLang="en-US" baseline="0" dirty="0"/>
              <a:t> job at university? – FALSE</a:t>
            </a:r>
          </a:p>
          <a:p>
            <a:endParaRPr lang="en-GB" altLang="en-US" baseline="0"/>
          </a:p>
          <a:p>
            <a:r>
              <a:rPr lang="en-GB" altLang="en-US" baseline="0" dirty="0"/>
              <a:t>As a student you will have a lot more spare time compared with what you are used to now. You can organise this anyway you like and many students have a part time job to get extra money while at university.</a:t>
            </a:r>
            <a:r>
              <a:rPr lang="en-GB" altLang="en-US" dirty="0"/>
              <a:t> </a:t>
            </a:r>
            <a:endParaRPr lang="en-GB" altLang="en-US" baseline="0" dirty="0">
              <a:cs typeface="Calibri"/>
            </a:endParaRPr>
          </a:p>
          <a:p>
            <a:endParaRPr lang="en-GB" altLang="en-US" baseline="0"/>
          </a:p>
          <a:p>
            <a:r>
              <a:rPr lang="en-GB" altLang="en-US" baseline="0" dirty="0"/>
              <a:t>At Roehampton</a:t>
            </a:r>
            <a:r>
              <a:rPr lang="en-GB" altLang="en-US" dirty="0"/>
              <a:t> </a:t>
            </a:r>
            <a:r>
              <a:rPr lang="en-GB" altLang="en-US" baseline="0" dirty="0"/>
              <a:t> w</a:t>
            </a:r>
            <a:r>
              <a:rPr lang="en-GB" dirty="0"/>
              <a:t>e have a job shop and careers centre on</a:t>
            </a:r>
            <a:r>
              <a:rPr lang="en-GB" baseline="0" dirty="0"/>
              <a:t> campus that students can use to find both a part-time job and as help in finding and applying for jobs after graduation. The centre offers sessions in helping students find jobs and gives advice on their applications. They can also receive email alerts from the job shop when new jobs of interest become available. The best thing about this service is that is always available to the students – even after they have graduated from the university.</a:t>
            </a:r>
            <a:r>
              <a:rPr lang="en-GB" dirty="0"/>
              <a:t> </a:t>
            </a:r>
            <a:r>
              <a:rPr lang="en-GB" baseline="0" dirty="0"/>
              <a:t>There are also opportunities to find work on campus in the bars, cafes, or even as a Student Ambassador to represent the university at events such as Open Days or UCAS Fairs.</a:t>
            </a:r>
            <a:endParaRPr lang="en-GB" baseline="0" dirty="0">
              <a:cs typeface="Calibri"/>
            </a:endParaRPr>
          </a:p>
          <a:p>
            <a:endParaRPr lang="en-GB" baseline="0"/>
          </a:p>
          <a:p>
            <a:r>
              <a:rPr lang="en-GB" baseline="0" dirty="0"/>
              <a:t>You also have the opportunity to become a Student Ambassador, like me! This allows you to work flexibly around your studies, earn some extra money and tell other students how great the university is.</a:t>
            </a:r>
            <a:endParaRPr lang="en-GB" dirty="0">
              <a:cs typeface="Calibri"/>
            </a:endParaRPr>
          </a:p>
          <a:p>
            <a:endParaRPr lang="en-GB" altLang="en-US" baseline="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1BDF1C0-62ED-462A-8635-94582D5977BA}" type="slidenum">
              <a:rPr lang="en-GB" altLang="en-US" smtClean="0"/>
              <a:pPr/>
              <a:t>16</a:t>
            </a:fld>
            <a:endParaRPr lang="en-GB" altLang="en-US"/>
          </a:p>
        </p:txBody>
      </p:sp>
    </p:spTree>
    <p:extLst>
      <p:ext uri="{BB962C8B-B14F-4D97-AF65-F5344CB8AC3E}">
        <p14:creationId xmlns:p14="http://schemas.microsoft.com/office/powerpoint/2010/main" val="1069245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63532"/>
                </a:solidFill>
              </a:rPr>
              <a:t>You have to live in university accommodation in your first year.  - FALSE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sng">
              <a:solidFill>
                <a:srgbClr val="063532"/>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a:solidFill>
                  <a:srgbClr val="063532"/>
                </a:solidFill>
                <a:effectLst>
                  <a:outerShdw blurRad="38100" dist="38100" dir="2700000" algn="tl">
                    <a:srgbClr val="000000">
                      <a:alpha val="43137"/>
                    </a:srgbClr>
                  </a:outerShdw>
                </a:effectLst>
              </a:rPr>
              <a:t>You</a:t>
            </a:r>
            <a:r>
              <a:rPr lang="en-GB" sz="1200" u="none" baseline="0">
                <a:solidFill>
                  <a:srgbClr val="063532"/>
                </a:solidFill>
                <a:effectLst>
                  <a:outerShdw blurRad="38100" dist="38100" dir="2700000" algn="tl">
                    <a:srgbClr val="000000">
                      <a:alpha val="43137"/>
                    </a:srgbClr>
                  </a:outerShdw>
                </a:effectLst>
              </a:rPr>
              <a:t> can live where ever you like. If you live at home and travel in or you can move into university accommodation. </a:t>
            </a:r>
            <a:endParaRPr lang="en-GB"/>
          </a:p>
          <a:p>
            <a:endParaRPr lang="en-GB"/>
          </a:p>
          <a:p>
            <a:r>
              <a:rPr lang="en-GB"/>
              <a:t>There are lots of different types</a:t>
            </a:r>
            <a:r>
              <a:rPr lang="en-GB" baseline="0"/>
              <a:t> of accommodation available on our campus, but all of it is self-catered, meaning you will have to learn to cook for yourself at some point! </a:t>
            </a:r>
          </a:p>
          <a:p>
            <a:endParaRPr lang="en-GB" baseline="0"/>
          </a:p>
          <a:p>
            <a:r>
              <a:rPr lang="en-GB" baseline="0"/>
              <a:t>At Roehampton we have four different colleges here on campus. </a:t>
            </a:r>
          </a:p>
          <a:p>
            <a:endParaRPr lang="en-GB" baseline="0"/>
          </a:p>
          <a:p>
            <a:r>
              <a:rPr lang="en-GB" err="1"/>
              <a:t>Whitelands</a:t>
            </a:r>
            <a:r>
              <a:rPr lang="en-GB" baseline="0"/>
              <a:t> (Badgers)</a:t>
            </a:r>
          </a:p>
          <a:p>
            <a:r>
              <a:rPr lang="en-GB" baseline="0"/>
              <a:t>Southlands (Sharks)</a:t>
            </a:r>
          </a:p>
          <a:p>
            <a:r>
              <a:rPr lang="en-GB" baseline="0"/>
              <a:t>Digby (Lions)</a:t>
            </a:r>
          </a:p>
          <a:p>
            <a:r>
              <a:rPr lang="en-GB" baseline="0"/>
              <a:t>Froebel (</a:t>
            </a:r>
            <a:r>
              <a:rPr lang="en-GB" baseline="0" err="1"/>
              <a:t>Zeebras</a:t>
            </a:r>
            <a:r>
              <a:rPr lang="en-GB" baseline="0"/>
              <a:t>)</a:t>
            </a:r>
          </a:p>
          <a:p>
            <a:endParaRPr lang="en-GB" baseline="0"/>
          </a:p>
          <a:p>
            <a:r>
              <a:rPr lang="en-GB" baseline="0"/>
              <a:t>Each of the colleges has its own accommodation. You have the option to share all facilities, or get an </a:t>
            </a:r>
            <a:r>
              <a:rPr lang="en-GB" baseline="0" err="1"/>
              <a:t>en</a:t>
            </a:r>
            <a:r>
              <a:rPr lang="en-GB" baseline="0"/>
              <a:t>-suite bedroom with your own bathroom facilities. Regardless of the type of room you choose to go for you will definitely be sharing the kitchen and social areas with the other students in your flat.</a:t>
            </a:r>
          </a:p>
          <a:p>
            <a:endParaRPr lang="en-GB" baseline="0"/>
          </a:p>
          <a:p>
            <a:r>
              <a:rPr lang="en-GB"/>
              <a:t>You could spend time living abroad. Spending a term overseas at a different university is a fantastic way to broaden your Horizons, meet new people, gain new cultural perspectives, gain a new sense of independence, gain skills and a breadth of</a:t>
            </a:r>
            <a:r>
              <a:rPr lang="en-GB" baseline="0"/>
              <a:t> experience employers will be attracted to AND have a fantastic time! </a:t>
            </a:r>
            <a:endParaRPr lang="en-GB"/>
          </a:p>
          <a:p>
            <a:endParaRPr lang="en-GB"/>
          </a:p>
          <a:p>
            <a:r>
              <a:rPr lang="en-US" sz="1200" b="0" i="0" kern="1200">
                <a:solidFill>
                  <a:schemeClr val="tx1"/>
                </a:solidFill>
                <a:effectLst/>
                <a:latin typeface="+mn-lt"/>
                <a:ea typeface="+mn-ea"/>
                <a:cs typeface="+mn-cs"/>
              </a:rPr>
              <a:t>The University of Roehampton has exchange agreements with universities in Europe, Australia, the US and Latin America, giving you plenty of opportunities to study abroad for a term. We have a dedicated Study Abroad Team who are there to support you every step of the way.</a:t>
            </a:r>
            <a:endParaRPr lang="en-GB"/>
          </a:p>
          <a:p>
            <a:endParaRPr lang="en-GB" baseline="0"/>
          </a:p>
          <a:p>
            <a:endParaRPr lang="en-GB" baseline="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7BC4DB2-914B-466E-A956-C71D89379838}" type="slidenum">
              <a:rPr lang="en-GB" altLang="en-US" smtClean="0"/>
              <a:pPr/>
              <a:t>17</a:t>
            </a:fld>
            <a:endParaRPr lang="en-GB" altLang="en-US"/>
          </a:p>
        </p:txBody>
      </p:sp>
    </p:spTree>
    <p:extLst>
      <p:ext uri="{BB962C8B-B14F-4D97-AF65-F5344CB8AC3E}">
        <p14:creationId xmlns:p14="http://schemas.microsoft.com/office/powerpoint/2010/main" val="4103128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63532"/>
                </a:solidFill>
              </a:rPr>
              <a:t>You become more independent at university.  - 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06353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63532"/>
                </a:solidFill>
              </a:rPr>
              <a:t>For most</a:t>
            </a:r>
            <a:r>
              <a:rPr lang="en-GB" sz="1200" baseline="0">
                <a:solidFill>
                  <a:srgbClr val="063532"/>
                </a:solidFill>
              </a:rPr>
              <a:t> it will be the first time you move out, first time you have to cook for yourself,  do your own washing and pay bills. Its not just in your personal life  its in your studies as well. </a:t>
            </a:r>
            <a:endParaRPr lang="en-GB" sz="1200">
              <a:solidFill>
                <a:srgbClr val="06353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063532"/>
              </a:solidFill>
            </a:endParaRPr>
          </a:p>
          <a:p>
            <a:pPr marL="171450" indent="-171450">
              <a:buFontTx/>
              <a:buChar char="-"/>
            </a:pPr>
            <a:r>
              <a:rPr lang="en-GB" baseline="0"/>
              <a:t>Chose what your studying – some courses will let you pick your own modules</a:t>
            </a:r>
          </a:p>
          <a:p>
            <a:pPr marL="171450" indent="-171450">
              <a:buFontTx/>
              <a:buChar char="-"/>
            </a:pPr>
            <a:r>
              <a:rPr lang="en-GB" baseline="0"/>
              <a:t>Chose when you are studying – you often get to pick your seminar times </a:t>
            </a:r>
          </a:p>
          <a:p>
            <a:pPr marL="171450" indent="-171450">
              <a:buFontTx/>
              <a:buChar char="-"/>
            </a:pPr>
            <a:r>
              <a:rPr lang="en-GB" baseline="0"/>
              <a:t>Less contact time – more independent study</a:t>
            </a:r>
          </a:p>
          <a:p>
            <a:pPr marL="0" indent="0">
              <a:buFont typeface="Arial" pitchFamily="34" charset="0"/>
              <a:buNone/>
            </a:pPr>
            <a:endParaRPr lang="en-GB" baseline="0"/>
          </a:p>
          <a:p>
            <a:pPr marL="0" indent="0">
              <a:buFont typeface="Arial" pitchFamily="34" charset="0"/>
              <a:buNone/>
            </a:pPr>
            <a:r>
              <a:rPr lang="en-GB" baseline="0"/>
              <a:t>Your academic work at university involves a lot of independent research and self motivation. We recommend that you spend 200 hours of study on each module, including the time you spend in your lectures or seminars, etc. Don’t be fooled into thinking that university is all about partying, you will need to put the work in to ensure you get the grades needed to stay on your course. </a:t>
            </a:r>
          </a:p>
          <a:p>
            <a:pPr marL="0" indent="0">
              <a:buFont typeface="Arial" pitchFamily="34" charset="0"/>
              <a:buNone/>
            </a:pPr>
            <a:endParaRPr lang="en-GB" baseline="0"/>
          </a:p>
          <a:p>
            <a:pPr marL="0" indent="0">
              <a:buFont typeface="Arial" pitchFamily="34" charset="0"/>
              <a:buNone/>
            </a:pPr>
            <a:r>
              <a:rPr lang="en-GB" baseline="0"/>
              <a: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06353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063532"/>
              </a:solidFill>
            </a:endParaRPr>
          </a:p>
          <a:p>
            <a:endParaRPr lang="en-GB" altLang="en-US"/>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6A5D363-375A-449B-921F-ECD7F61F29FB}" type="slidenum">
              <a:rPr lang="en-GB" altLang="en-US" smtClean="0"/>
              <a:pPr/>
              <a:t>18</a:t>
            </a:fld>
            <a:endParaRPr lang="en-GB" altLang="en-US"/>
          </a:p>
        </p:txBody>
      </p:sp>
    </p:spTree>
    <p:extLst>
      <p:ext uri="{BB962C8B-B14F-4D97-AF65-F5344CB8AC3E}">
        <p14:creationId xmlns:p14="http://schemas.microsoft.com/office/powerpoint/2010/main" val="2081620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623F5C5-027F-43CD-9FC2-EE72DB8A5E4F}" type="slidenum">
              <a:rPr lang="en-GB" smtClean="0"/>
              <a:pPr>
                <a:defRPr/>
              </a:pPr>
              <a:t>19</a:t>
            </a:fld>
            <a:endParaRPr lang="en-GB"/>
          </a:p>
        </p:txBody>
      </p:sp>
    </p:spTree>
    <p:extLst>
      <p:ext uri="{BB962C8B-B14F-4D97-AF65-F5344CB8AC3E}">
        <p14:creationId xmlns:p14="http://schemas.microsoft.com/office/powerpoint/2010/main" val="1621462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NAME</a:t>
            </a:r>
            <a:r>
              <a:rPr lang="en-GB"/>
              <a:t>,</a:t>
            </a:r>
            <a:r>
              <a:rPr lang="en-GB" baseline="0"/>
              <a:t> I work as a </a:t>
            </a:r>
            <a:r>
              <a:rPr lang="en-GB" i="1" baseline="0"/>
              <a:t>JOB TITLE</a:t>
            </a:r>
            <a:r>
              <a:rPr lang="en-GB" i="0" baseline="0"/>
              <a:t> at the </a:t>
            </a:r>
            <a:r>
              <a:rPr lang="en-GB" baseline="0"/>
              <a:t>University of Roehampton. </a:t>
            </a:r>
          </a:p>
          <a:p>
            <a:endParaRPr lang="en-GB" baseline="0"/>
          </a:p>
          <a:p>
            <a:r>
              <a:rPr lang="en-GB" baseline="0"/>
              <a:t>Have you heard of us before? Brother, Sister or Cousin who went there? </a:t>
            </a:r>
          </a:p>
          <a:p>
            <a:endParaRPr lang="en-GB" baseline="0"/>
          </a:p>
          <a:p>
            <a:r>
              <a:rPr lang="en-GB" baseline="0"/>
              <a:t>It’s not far away. Beautiful campus, near to Putney, Hammersmith and Wembley. Supportive learning environment, Best Modern University in London. </a:t>
            </a:r>
          </a:p>
          <a:p>
            <a:endParaRPr lang="en-GB" baseline="0"/>
          </a:p>
          <a:p>
            <a:r>
              <a:rPr lang="en-GB" baseline="0"/>
              <a:t>My name is [insert name] and I am a current student at the University of Roehampton in my [1</a:t>
            </a:r>
            <a:r>
              <a:rPr lang="en-GB" baseline="30000"/>
              <a:t>st</a:t>
            </a:r>
            <a:r>
              <a:rPr lang="en-GB" baseline="0"/>
              <a:t>/2</a:t>
            </a:r>
            <a:r>
              <a:rPr lang="en-GB" baseline="30000"/>
              <a:t>nd</a:t>
            </a:r>
            <a:r>
              <a:rPr lang="en-GB" baseline="0"/>
              <a:t>/3</a:t>
            </a:r>
            <a:r>
              <a:rPr lang="en-GB" baseline="30000"/>
              <a:t>rd</a:t>
            </a:r>
            <a:r>
              <a:rPr lang="en-GB" baseline="0"/>
              <a:t> </a:t>
            </a:r>
            <a:r>
              <a:rPr lang="en-GB" baseline="0" err="1"/>
              <a:t>etc</a:t>
            </a:r>
            <a:r>
              <a:rPr lang="en-GB" baseline="0"/>
              <a:t>) year studying [insert course]. I am here today to talk to you about what student life if really like and all the things I wish I had known before coming to university and what I have / had done at university. </a:t>
            </a:r>
          </a:p>
          <a:p>
            <a:endParaRPr lang="en-GB" baseline="0"/>
          </a:p>
          <a:p>
            <a:endParaRPr lang="en-GB"/>
          </a:p>
        </p:txBody>
      </p:sp>
      <p:sp>
        <p:nvSpPr>
          <p:cNvPr id="4" name="Slide Number Placeholder 3"/>
          <p:cNvSpPr>
            <a:spLocks noGrp="1"/>
          </p:cNvSpPr>
          <p:nvPr>
            <p:ph type="sldNum" sz="quarter" idx="10"/>
          </p:nvPr>
        </p:nvSpPr>
        <p:spPr/>
        <p:txBody>
          <a:bodyPr/>
          <a:lstStyle/>
          <a:p>
            <a:pPr>
              <a:defRPr/>
            </a:pPr>
            <a:fld id="{2623F5C5-027F-43CD-9FC2-EE72DB8A5E4F}" type="slidenum">
              <a:rPr lang="en-GB" smtClean="0"/>
              <a:pPr>
                <a:defRPr/>
              </a:pPr>
              <a:t>2</a:t>
            </a:fld>
            <a:endParaRPr lang="en-GB"/>
          </a:p>
        </p:txBody>
      </p:sp>
    </p:spTree>
    <p:extLst>
      <p:ext uri="{BB962C8B-B14F-4D97-AF65-F5344CB8AC3E}">
        <p14:creationId xmlns:p14="http://schemas.microsoft.com/office/powerpoint/2010/main" val="1122051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Brainstorm</a:t>
            </a:r>
            <a:r>
              <a:rPr lang="en-GB" baseline="0"/>
              <a:t> – what does that mean?</a:t>
            </a:r>
            <a:endParaRPr lang="en-GB"/>
          </a:p>
        </p:txBody>
      </p:sp>
      <p:sp>
        <p:nvSpPr>
          <p:cNvPr id="4" name="Slide Number Placeholder 3"/>
          <p:cNvSpPr>
            <a:spLocks noGrp="1"/>
          </p:cNvSpPr>
          <p:nvPr>
            <p:ph type="sldNum" sz="quarter" idx="10"/>
          </p:nvPr>
        </p:nvSpPr>
        <p:spPr/>
        <p:txBody>
          <a:bodyPr/>
          <a:lstStyle/>
          <a:p>
            <a:fld id="{E2860758-0F99-465C-B2D4-C81BF14D0A38}" type="slidenum">
              <a:rPr lang="en-GB" smtClean="0"/>
              <a:t>20</a:t>
            </a:fld>
            <a:endParaRPr lang="en-GB"/>
          </a:p>
        </p:txBody>
      </p:sp>
    </p:spTree>
    <p:extLst>
      <p:ext uri="{BB962C8B-B14F-4D97-AF65-F5344CB8AC3E}">
        <p14:creationId xmlns:p14="http://schemas.microsoft.com/office/powerpoint/2010/main" val="4066979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a:t>
            </a:r>
            <a:r>
              <a:rPr lang="en-GB" baseline="0"/>
              <a:t> are 3 different styles your contact time with lecturers will take while at university. They are: </a:t>
            </a:r>
          </a:p>
          <a:p>
            <a:pPr marL="171450" indent="-171450">
              <a:buFont typeface="Arial" pitchFamily="34" charset="0"/>
              <a:buChar char="•"/>
            </a:pPr>
            <a:r>
              <a:rPr lang="en-GB" baseline="0"/>
              <a:t>Lectures</a:t>
            </a:r>
          </a:p>
          <a:p>
            <a:pPr marL="0" indent="0">
              <a:buFont typeface="Arial" pitchFamily="34" charset="0"/>
              <a:buNone/>
            </a:pPr>
            <a:r>
              <a:rPr lang="en-GB" baseline="0"/>
              <a:t>    Large groups of students listening to a lecture that lasts between 1 and 3 hours. This is where you will have to use your note taking skills as the lecturer will give you information that will be relevant for your essays and exams.</a:t>
            </a:r>
          </a:p>
          <a:p>
            <a:pPr marL="171450" indent="-171450">
              <a:buFont typeface="Arial" pitchFamily="34" charset="0"/>
              <a:buChar char="•"/>
            </a:pPr>
            <a:r>
              <a:rPr lang="en-GB" baseline="0"/>
              <a:t>Seminars</a:t>
            </a:r>
          </a:p>
          <a:p>
            <a:pPr marL="0" indent="0">
              <a:buFont typeface="Arial" pitchFamily="34" charset="0"/>
              <a:buNone/>
            </a:pPr>
            <a:r>
              <a:rPr lang="en-GB" baseline="0"/>
              <a:t>   Smaller groups of students discussing the topic that was covered in the lecture. This is a good opportunity to voice your own opinions and discuss the merits of various scholars on the subjects.</a:t>
            </a:r>
          </a:p>
          <a:p>
            <a:pPr marL="171450" indent="-171450">
              <a:buFont typeface="Arial" pitchFamily="34" charset="0"/>
              <a:buChar char="•"/>
            </a:pPr>
            <a:r>
              <a:rPr lang="en-GB" baseline="0"/>
              <a:t>Tutorials</a:t>
            </a:r>
          </a:p>
          <a:p>
            <a:pPr marL="0" indent="0">
              <a:buFont typeface="Arial" pitchFamily="34" charset="0"/>
              <a:buNone/>
            </a:pPr>
            <a:r>
              <a:rPr lang="en-GB" baseline="0"/>
              <a:t>    1-on-1 time with your lecturer to discuss your essay plans or any questions you might have about the topic or exams.</a:t>
            </a:r>
          </a:p>
          <a:p>
            <a:pPr marL="0" indent="0">
              <a:buFont typeface="Arial" pitchFamily="34" charset="0"/>
              <a:buNone/>
            </a:pPr>
            <a:endParaRPr lang="en-GB" baseline="0"/>
          </a:p>
          <a:p>
            <a:pPr marL="0" indent="0">
              <a:buFont typeface="Arial" pitchFamily="34" charset="0"/>
              <a:buNone/>
            </a:pPr>
            <a:r>
              <a:rPr lang="en-GB" baseline="0"/>
              <a:t>Your work at university will be assessed in a number of different ways, including:</a:t>
            </a:r>
          </a:p>
          <a:p>
            <a:pPr marL="171450" indent="-171450">
              <a:buFont typeface="Arial" pitchFamily="34" charset="0"/>
              <a:buChar char="•"/>
            </a:pPr>
            <a:r>
              <a:rPr lang="en-GB" baseline="0"/>
              <a:t>Essays</a:t>
            </a:r>
          </a:p>
          <a:p>
            <a:pPr marL="171450" indent="-171450">
              <a:buFont typeface="Arial" pitchFamily="34" charset="0"/>
              <a:buChar char="•"/>
            </a:pPr>
            <a:r>
              <a:rPr lang="en-GB" baseline="0"/>
              <a:t>Exams</a:t>
            </a:r>
          </a:p>
          <a:p>
            <a:pPr marL="171450" indent="-171450">
              <a:buFont typeface="Arial" pitchFamily="34" charset="0"/>
              <a:buChar char="•"/>
            </a:pPr>
            <a:r>
              <a:rPr lang="en-GB" baseline="0"/>
              <a:t>Presentations</a:t>
            </a:r>
          </a:p>
          <a:p>
            <a:pPr marL="171450" indent="-171450">
              <a:buFont typeface="Arial" pitchFamily="34" charset="0"/>
              <a:buChar char="•"/>
            </a:pPr>
            <a:r>
              <a:rPr lang="en-GB" baseline="0"/>
              <a:t>Debates</a:t>
            </a:r>
          </a:p>
          <a:p>
            <a:pPr marL="171450" indent="-171450">
              <a:buFont typeface="Arial" pitchFamily="34" charset="0"/>
              <a:buChar char="•"/>
            </a:pPr>
            <a:r>
              <a:rPr lang="en-GB" baseline="0"/>
              <a:t>Blogs</a:t>
            </a:r>
          </a:p>
          <a:p>
            <a:pPr marL="171450" indent="-171450">
              <a:buFont typeface="Arial" pitchFamily="34" charset="0"/>
              <a:buChar char="•"/>
            </a:pPr>
            <a:r>
              <a:rPr lang="en-GB" baseline="0"/>
              <a:t>Reflective journals</a:t>
            </a:r>
          </a:p>
          <a:p>
            <a:pPr marL="171450" indent="-171450">
              <a:buFont typeface="Arial" pitchFamily="34" charset="0"/>
              <a:buChar char="•"/>
            </a:pPr>
            <a:r>
              <a:rPr lang="en-GB" baseline="0"/>
              <a:t>Webpages</a:t>
            </a:r>
          </a:p>
          <a:p>
            <a:pPr marL="0" indent="0">
              <a:buFont typeface="Arial" pitchFamily="34" charset="0"/>
              <a:buNone/>
            </a:pPr>
            <a:endParaRPr lang="en-GB" baseline="0"/>
          </a:p>
          <a:p>
            <a:pPr marL="0" indent="0">
              <a:buFont typeface="Arial" pitchFamily="34" charset="0"/>
              <a:buNone/>
            </a:pPr>
            <a:r>
              <a:rPr lang="en-GB" baseline="0"/>
              <a:t>Your academic work at university involves a lot of independent research and self motivation. We recommend that you spend 200 hours of study on each module, including the time you spend in your lectures or seminars, etc. Don’t be fooled into thinking that university is all about partying, you will need to put the work in to ensure you get the grades needed to stay on your course. </a:t>
            </a:r>
          </a:p>
          <a:p>
            <a:pPr marL="0" indent="0">
              <a:buFont typeface="Arial" pitchFamily="34" charset="0"/>
              <a:buNone/>
            </a:pPr>
            <a:endParaRPr lang="en-GB" baseline="0"/>
          </a:p>
          <a:p>
            <a:pPr marL="0" indent="0">
              <a:buFont typeface="Arial" pitchFamily="34" charset="0"/>
              <a:buNone/>
            </a:pPr>
            <a:r>
              <a:rPr lang="en-GB" baseline="0"/>
              <a:t> </a:t>
            </a:r>
            <a:endParaRPr lang="en-GB"/>
          </a:p>
          <a:p>
            <a:endParaRPr lang="en-GB"/>
          </a:p>
        </p:txBody>
      </p:sp>
      <p:sp>
        <p:nvSpPr>
          <p:cNvPr id="4" name="Slide Number Placeholder 3"/>
          <p:cNvSpPr>
            <a:spLocks noGrp="1"/>
          </p:cNvSpPr>
          <p:nvPr>
            <p:ph type="sldNum" sz="quarter" idx="10"/>
          </p:nvPr>
        </p:nvSpPr>
        <p:spPr/>
        <p:txBody>
          <a:bodyPr/>
          <a:lstStyle/>
          <a:p>
            <a:fld id="{E2860758-0F99-465C-B2D4-C81BF14D0A38}" type="slidenum">
              <a:rPr lang="en-GB" smtClean="0"/>
              <a:t>21</a:t>
            </a:fld>
            <a:endParaRPr lang="en-GB"/>
          </a:p>
        </p:txBody>
      </p:sp>
    </p:spTree>
    <p:extLst>
      <p:ext uri="{BB962C8B-B14F-4D97-AF65-F5344CB8AC3E}">
        <p14:creationId xmlns:p14="http://schemas.microsoft.com/office/powerpoint/2010/main" val="939502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https://www.youtube.com/watch?v=NYuy4_gC4SQ</a:t>
            </a:r>
          </a:p>
          <a:p>
            <a:endParaRPr lang="en-GB"/>
          </a:p>
          <a:p>
            <a:r>
              <a:rPr lang="en-GB" dirty="0"/>
              <a:t>Video about some of our accommodation options on campus. </a:t>
            </a:r>
          </a:p>
          <a:p>
            <a:endParaRPr lang="en-GB">
              <a:cs typeface="Calibri" panose="020F0502020204030204"/>
            </a:endParaRPr>
          </a:p>
          <a:p>
            <a:r>
              <a:rPr lang="en-GB" dirty="0"/>
              <a:t>There are lots of different types</a:t>
            </a:r>
            <a:r>
              <a:rPr lang="en-GB" baseline="0" dirty="0"/>
              <a:t> of accommodation available on our campus, but all of it is self-catered, meaning you will have to learn to cook for yourself at some point!</a:t>
            </a:r>
            <a:r>
              <a:rPr lang="en-GB" dirty="0"/>
              <a:t> </a:t>
            </a:r>
            <a:endParaRPr lang="en-GB" baseline="0" dirty="0">
              <a:cs typeface="Calibri"/>
            </a:endParaRPr>
          </a:p>
          <a:p>
            <a:endParaRPr lang="en-GB" baseline="0"/>
          </a:p>
          <a:p>
            <a:r>
              <a:rPr lang="en-GB" baseline="0" dirty="0"/>
              <a:t>Each of the colleges has its own accommodation. You have the option to share all facilities, or get an en-suite bedroom with your own bathroom facilities. Regardless of the type of room you choose to go for you will definitely be sharing the kitchen and social areas with the other students in your flat.</a:t>
            </a:r>
            <a:endParaRPr lang="en-GB" baseline="0" dirty="0">
              <a:cs typeface="Calibri"/>
            </a:endParaRPr>
          </a:p>
          <a:p>
            <a:endParaRPr lang="en-GB" baseline="0"/>
          </a:p>
          <a:p>
            <a:r>
              <a:rPr lang="en-GB" baseline="0" dirty="0"/>
              <a:t>The accommodation comes equipped with all the basic things you need at university, but it’s up to you to bring bedding, towels, toiletries, cooking utensils, crockery, cleaning products and anything else you may want to make your room feel more like home.</a:t>
            </a:r>
            <a:endParaRPr lang="en-GB" baseline="0" dirty="0">
              <a:cs typeface="Calibri"/>
            </a:endParaRPr>
          </a:p>
          <a:p>
            <a:endParaRPr lang="en-GB"/>
          </a:p>
          <a:p>
            <a:r>
              <a:rPr lang="en-GB" dirty="0"/>
              <a:t>Accommodation</a:t>
            </a:r>
            <a:r>
              <a:rPr lang="en-GB" baseline="0" dirty="0"/>
              <a:t> prices varied for first years starting this year (September </a:t>
            </a:r>
            <a:r>
              <a:rPr lang="en-GB" dirty="0"/>
              <a:t>2020</a:t>
            </a:r>
            <a:r>
              <a:rPr lang="en-GB" baseline="0" dirty="0"/>
              <a:t>) from £</a:t>
            </a:r>
            <a:r>
              <a:rPr lang="en-GB" dirty="0"/>
              <a:t>127.75</a:t>
            </a:r>
            <a:r>
              <a:rPr lang="en-GB" baseline="0" dirty="0"/>
              <a:t> - £</a:t>
            </a:r>
            <a:r>
              <a:rPr lang="en-GB" dirty="0"/>
              <a:t>187.95</a:t>
            </a:r>
            <a:r>
              <a:rPr lang="en-GB" baseline="0" dirty="0"/>
              <a:t>. The price depends on which block you apply for and what type of room you have. The halls that have been more recently built will typically be the more expensive. You will also pay more if you want: a semi-</a:t>
            </a:r>
            <a:r>
              <a:rPr lang="en-GB" baseline="0" dirty="0" err="1"/>
              <a:t>ensuite</a:t>
            </a:r>
            <a:r>
              <a:rPr lang="en-GB" baseline="0" dirty="0"/>
              <a:t> or full </a:t>
            </a:r>
            <a:r>
              <a:rPr lang="en-GB" baseline="0" dirty="0" err="1"/>
              <a:t>ensuite</a:t>
            </a:r>
            <a:r>
              <a:rPr lang="en-GB" baseline="0" dirty="0"/>
              <a:t> room.</a:t>
            </a:r>
            <a:endParaRPr lang="en-GB" baseline="0" dirty="0">
              <a:cs typeface="Calibri"/>
            </a:endParaRPr>
          </a:p>
          <a:p>
            <a:endParaRPr lang="en-GB" baseline="0"/>
          </a:p>
          <a:p>
            <a:r>
              <a:rPr lang="en-GB" baseline="0" dirty="0"/>
              <a:t>When you apply for accommodation you can make your decision based on your preferences and budget.</a:t>
            </a:r>
            <a:endParaRPr lang="en-GB" dirty="0">
              <a:cs typeface="Calibri"/>
            </a:endParaRPr>
          </a:p>
          <a:p>
            <a:endParaRPr lang="en-GB"/>
          </a:p>
          <a:p>
            <a:endParaRPr lang="en-GB"/>
          </a:p>
        </p:txBody>
      </p:sp>
      <p:sp>
        <p:nvSpPr>
          <p:cNvPr id="4" name="Slide Number Placeholder 3"/>
          <p:cNvSpPr>
            <a:spLocks noGrp="1"/>
          </p:cNvSpPr>
          <p:nvPr>
            <p:ph type="sldNum" sz="quarter" idx="10"/>
          </p:nvPr>
        </p:nvSpPr>
        <p:spPr/>
        <p:txBody>
          <a:bodyPr/>
          <a:lstStyle/>
          <a:p>
            <a:fld id="{E2860758-0F99-465C-B2D4-C81BF14D0A38}" type="slidenum">
              <a:rPr lang="en-GB" smtClean="0"/>
              <a:t>22</a:t>
            </a:fld>
            <a:endParaRPr lang="en-GB"/>
          </a:p>
        </p:txBody>
      </p:sp>
    </p:spTree>
    <p:extLst>
      <p:ext uri="{BB962C8B-B14F-4D97-AF65-F5344CB8AC3E}">
        <p14:creationId xmlns:p14="http://schemas.microsoft.com/office/powerpoint/2010/main" val="3094536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loads of different things you can get involved in while studying at Roehampton.</a:t>
            </a:r>
            <a:r>
              <a:rPr lang="en-GB" baseline="0"/>
              <a:t> They include:</a:t>
            </a:r>
          </a:p>
          <a:p>
            <a:endParaRPr lang="en-GB" baseline="0"/>
          </a:p>
          <a:p>
            <a:pPr marL="171450" indent="-171450">
              <a:buFont typeface="Arial" pitchFamily="34" charset="0"/>
              <a:buChar char="•"/>
            </a:pPr>
            <a:r>
              <a:rPr lang="en-GB" sz="1200" b="0" i="0">
                <a:solidFill>
                  <a:schemeClr val="bg1"/>
                </a:solidFill>
              </a:rPr>
              <a:t>Societies</a:t>
            </a:r>
          </a:p>
          <a:p>
            <a:r>
              <a:rPr lang="en-GB" sz="1200" b="0" i="0" baseline="0">
                <a:solidFill>
                  <a:schemeClr val="bg1"/>
                </a:solidFill>
              </a:rPr>
              <a:t>   </a:t>
            </a:r>
            <a:r>
              <a:rPr lang="en-GB" sz="1200" b="0" i="0">
                <a:solidFill>
                  <a:schemeClr val="bg1"/>
                </a:solidFill>
              </a:rPr>
              <a:t>Subject societies</a:t>
            </a:r>
            <a:r>
              <a:rPr lang="en-GB" sz="1200" b="0" i="0" baseline="0">
                <a:solidFill>
                  <a:schemeClr val="bg1"/>
                </a:solidFill>
              </a:rPr>
              <a:t> (Classics, Film, Philosophy) Drama Societies, Dance Societies, Debating Society, Religious Societies and more</a:t>
            </a:r>
            <a:endParaRPr lang="en-GB" sz="1200" b="0" i="0">
              <a:solidFill>
                <a:schemeClr val="bg1"/>
              </a:solidFill>
            </a:endParaRPr>
          </a:p>
          <a:p>
            <a:endParaRPr lang="en-GB" sz="1200" b="0" i="0">
              <a:solidFill>
                <a:schemeClr val="bg1"/>
              </a:solidFill>
            </a:endParaRPr>
          </a:p>
          <a:p>
            <a:pPr marL="171450" indent="-171450">
              <a:buFont typeface="Arial" pitchFamily="34" charset="0"/>
              <a:buChar char="•"/>
            </a:pPr>
            <a:r>
              <a:rPr lang="en-GB" sz="1200" b="0" i="0">
                <a:solidFill>
                  <a:schemeClr val="bg1"/>
                </a:solidFill>
              </a:rPr>
              <a:t>Sports</a:t>
            </a:r>
          </a:p>
          <a:p>
            <a:r>
              <a:rPr lang="en-GB" sz="1200" b="0" i="0">
                <a:solidFill>
                  <a:schemeClr val="bg1"/>
                </a:solidFill>
              </a:rPr>
              <a:t>   Badminton, Boxing, Cheerleading, Judo, Squash, Swimming, Taekwondo</a:t>
            </a:r>
          </a:p>
          <a:p>
            <a:endParaRPr lang="en-GB" sz="1200" b="0" i="0">
              <a:solidFill>
                <a:schemeClr val="bg1"/>
              </a:solidFill>
            </a:endParaRPr>
          </a:p>
          <a:p>
            <a:pPr marL="171450" indent="-171450">
              <a:buFont typeface="Arial" pitchFamily="34" charset="0"/>
              <a:buChar char="•"/>
            </a:pPr>
            <a:r>
              <a:rPr lang="en-GB" sz="1200" b="0" i="0">
                <a:solidFill>
                  <a:schemeClr val="bg1"/>
                </a:solidFill>
              </a:rPr>
              <a:t>Restaurants</a:t>
            </a:r>
          </a:p>
          <a:p>
            <a:r>
              <a:rPr lang="en-GB" sz="1200" b="0" i="0">
                <a:solidFill>
                  <a:schemeClr val="bg1"/>
                </a:solidFill>
              </a:rPr>
              <a:t>   Union Bar, Wired Café, Selection of Restaurants and Bars</a:t>
            </a:r>
          </a:p>
          <a:p>
            <a:endParaRPr lang="en-GB" sz="1200" b="0" i="0">
              <a:solidFill>
                <a:schemeClr val="bg1"/>
              </a:solidFill>
            </a:endParaRPr>
          </a:p>
          <a:p>
            <a:pPr marL="171450" indent="-171450">
              <a:buFont typeface="Arial" pitchFamily="34" charset="0"/>
              <a:buChar char="•"/>
            </a:pPr>
            <a:r>
              <a:rPr lang="en-GB" sz="1200" b="0" i="0">
                <a:solidFill>
                  <a:schemeClr val="bg1"/>
                </a:solidFill>
              </a:rPr>
              <a:t>Bars</a:t>
            </a:r>
          </a:p>
          <a:p>
            <a:r>
              <a:rPr lang="en-GB" sz="1200" b="0" i="0">
                <a:solidFill>
                  <a:schemeClr val="bg1"/>
                </a:solidFill>
              </a:rPr>
              <a:t>   Union Bar, Selection of Bars across Campus</a:t>
            </a:r>
          </a:p>
          <a:p>
            <a:endParaRPr lang="en-GB" sz="1200" b="0" i="0">
              <a:solidFill>
                <a:schemeClr val="bg1"/>
              </a:solidFill>
            </a:endParaRPr>
          </a:p>
          <a:p>
            <a:pPr marL="171450" indent="-171450">
              <a:buFont typeface="Arial" pitchFamily="34" charset="0"/>
              <a:buChar char="•"/>
            </a:pPr>
            <a:r>
              <a:rPr lang="en-GB" sz="1200" b="0" i="0">
                <a:solidFill>
                  <a:schemeClr val="bg1"/>
                </a:solidFill>
              </a:rPr>
              <a:t>Student’s Union </a:t>
            </a:r>
          </a:p>
          <a:p>
            <a:r>
              <a:rPr lang="en-GB" sz="1200" b="0" i="0">
                <a:solidFill>
                  <a:schemeClr val="bg1"/>
                </a:solidFill>
              </a:rPr>
              <a:t>   Academic Support, Activities, Campaigns, Welfare, Events and Volunteering</a:t>
            </a:r>
          </a:p>
          <a:p>
            <a:endParaRPr lang="en-GB" sz="1200" b="0" i="0">
              <a:solidFill>
                <a:schemeClr val="bg1"/>
              </a:solidFill>
            </a:endParaRPr>
          </a:p>
          <a:p>
            <a:pPr marL="171450" indent="-171450">
              <a:buFont typeface="Arial" pitchFamily="34" charset="0"/>
              <a:buChar char="•"/>
            </a:pPr>
            <a:r>
              <a:rPr lang="en-GB" sz="1200" b="0" i="0">
                <a:solidFill>
                  <a:schemeClr val="bg1"/>
                </a:solidFill>
              </a:rPr>
              <a:t>Departmental/Cultural Events</a:t>
            </a:r>
          </a:p>
          <a:p>
            <a:r>
              <a:rPr lang="en-GB" sz="1200" b="0" i="0">
                <a:solidFill>
                  <a:schemeClr val="bg1"/>
                </a:solidFill>
              </a:rPr>
              <a:t>   Comedy, Karaoke, Club Nights, Fresher's Week, Xmas Bash and Summer Ball</a:t>
            </a:r>
          </a:p>
          <a:p>
            <a:endParaRPr lang="en-GB" sz="1200" b="0" i="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As well as a range of charitable and volunteering opportunities. If we don’t have a society that you’re interested in, but have an idea for one, then all you need are 9 other like-minded people to join you and you can start your own society.</a:t>
            </a:r>
            <a:endParaRPr lang="en-GB" baseline="0"/>
          </a:p>
          <a:p>
            <a:endParaRPr lang="en-GB" sz="1200" b="0" i="0">
              <a:solidFill>
                <a:schemeClr val="bg1"/>
              </a:solidFill>
            </a:endParaRPr>
          </a:p>
          <a:p>
            <a:r>
              <a:rPr lang="en-GB" sz="1200" b="0" i="0">
                <a:solidFill>
                  <a:schemeClr val="bg1"/>
                </a:solidFill>
              </a:rPr>
              <a:t>We also have our own sustainable café on campus called The</a:t>
            </a:r>
            <a:r>
              <a:rPr lang="en-GB" sz="1200" b="0" i="0" baseline="0">
                <a:solidFill>
                  <a:schemeClr val="bg1"/>
                </a:solidFill>
              </a:rPr>
              <a:t> Hive. This is run by the Students’ Union and the actual café is made out of recycled shipping containers. Students volunteer with the café to grow their own vegetables on campus and run thrift shops and market days. We also keep chickens on campus!</a:t>
            </a:r>
          </a:p>
          <a:p>
            <a:pPr marL="0" indent="0">
              <a:buFont typeface="Arial" pitchFamily="34" charset="0"/>
              <a:buNone/>
            </a:pPr>
            <a:endParaRPr lang="en-GB" b="0" i="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The Students Union run a number of events including a weekly club night on campus (Bop!), a weekly club night off campus (Fez) and also a monthly club night of campus (Grand). All the profits from these events go towards putting on the annual Summer Ball. This is a festival-style event at the end of May to celebrate the end of term. They usually get some decent artists to play at the ball – recent ones include Katy B, </a:t>
            </a:r>
            <a:r>
              <a:rPr lang="en-GB" baseline="0" err="1"/>
              <a:t>Tinchy</a:t>
            </a:r>
            <a:r>
              <a:rPr lang="en-GB" baseline="0"/>
              <a:t> Strider, The Feeling, Scouting for Girls, Professor Green and </a:t>
            </a:r>
            <a:r>
              <a:rPr lang="en-GB" baseline="0" err="1"/>
              <a:t>Rizzle</a:t>
            </a:r>
            <a:r>
              <a:rPr lang="en-GB" baseline="0"/>
              <a:t> Kicks.</a:t>
            </a:r>
          </a:p>
          <a:p>
            <a:endParaRPr lang="en-GB" sz="1200" b="0" i="0">
              <a:solidFill>
                <a:schemeClr val="bg1"/>
              </a:solidFill>
            </a:endParaRPr>
          </a:p>
          <a:p>
            <a:endParaRPr lang="en-GB"/>
          </a:p>
          <a:p>
            <a:endParaRPr lang="en-GB"/>
          </a:p>
        </p:txBody>
      </p:sp>
      <p:sp>
        <p:nvSpPr>
          <p:cNvPr id="4" name="Slide Number Placeholder 3"/>
          <p:cNvSpPr>
            <a:spLocks noGrp="1"/>
          </p:cNvSpPr>
          <p:nvPr>
            <p:ph type="sldNum" sz="quarter" idx="10"/>
          </p:nvPr>
        </p:nvSpPr>
        <p:spPr/>
        <p:txBody>
          <a:bodyPr/>
          <a:lstStyle/>
          <a:p>
            <a:fld id="{E2860758-0F99-465C-B2D4-C81BF14D0A38}" type="slidenum">
              <a:rPr lang="en-GB" smtClean="0"/>
              <a:t>23</a:t>
            </a:fld>
            <a:endParaRPr lang="en-GB"/>
          </a:p>
        </p:txBody>
      </p:sp>
    </p:spTree>
    <p:extLst>
      <p:ext uri="{BB962C8B-B14F-4D97-AF65-F5344CB8AC3E}">
        <p14:creationId xmlns:p14="http://schemas.microsoft.com/office/powerpoint/2010/main" val="2226749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Fresher’s week will</a:t>
            </a:r>
            <a:r>
              <a:rPr lang="en-GB" baseline="0" dirty="0"/>
              <a:t> be your very first week on campus, and is packed full of activities to help you settle into university life.</a:t>
            </a:r>
            <a:r>
              <a:rPr lang="en-GB" dirty="0"/>
              <a:t> </a:t>
            </a:r>
            <a:endParaRPr lang="en-GB" baseline="0"/>
          </a:p>
          <a:p>
            <a:endParaRPr lang="en-GB" baseline="0"/>
          </a:p>
          <a:p>
            <a:r>
              <a:rPr lang="en-GB" baseline="0" dirty="0"/>
              <a:t>There are the academic sessions the give you information on your course and your module options. You will also enrol during Freshers’ Week, which is when you get your student ID and confirm that you have turned up for your place at university.</a:t>
            </a:r>
            <a:endParaRPr lang="en-GB" baseline="0" dirty="0">
              <a:cs typeface="Calibri"/>
            </a:endParaRPr>
          </a:p>
          <a:p>
            <a:endParaRPr lang="en-GB" baseline="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You will also meet and get to know your flat rep during Freshers’ Week. </a:t>
            </a:r>
            <a:r>
              <a:rPr lang="en-GB" sz="1200" kern="1200" dirty="0">
                <a:solidFill>
                  <a:schemeClr val="tx1"/>
                </a:solidFill>
                <a:effectLst/>
                <a:latin typeface="+mn-lt"/>
                <a:ea typeface="+mn-ea"/>
                <a:cs typeface="+mn-cs"/>
              </a:rPr>
              <a:t>Every flat/floor of student accommodation for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year undergraduate students will have a flat-rep living with them.</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flat rep will be an older student, usually in their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or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year, who will be responsible for helping the new students to settle in, lead in social activities and be there as a calling point if a student is ever in need of help – emotionally or academically. This is especially relevant during Freshers’ Week when the flat rep will show the students the campus, give them information they will need for university life and go with them to all the Freshers events the RSU puts on for the week.</a:t>
            </a:r>
            <a:endParaRPr lang="en-GB" sz="1200" kern="1200" dirty="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a:defRPr/>
            </a:pPr>
            <a:r>
              <a:rPr lang="en-GB" sz="1200" kern="1200" dirty="0">
                <a:solidFill>
                  <a:schemeClr val="tx1"/>
                </a:solidFill>
                <a:effectLst/>
                <a:latin typeface="+mn-lt"/>
                <a:ea typeface="+mn-ea"/>
                <a:cs typeface="+mn-cs"/>
              </a:rPr>
              <a:t>The social</a:t>
            </a:r>
            <a:r>
              <a:rPr lang="en-GB" sz="1200" kern="1200" baseline="0" dirty="0">
                <a:solidFill>
                  <a:schemeClr val="tx1"/>
                </a:solidFill>
                <a:effectLst/>
                <a:latin typeface="+mn-lt"/>
                <a:ea typeface="+mn-ea"/>
                <a:cs typeface="+mn-cs"/>
              </a:rPr>
              <a:t> side of Freshers’ Week comprises</a:t>
            </a:r>
            <a:r>
              <a:rPr lang="en-GB" sz="1200" kern="1200" dirty="0">
                <a:solidFill>
                  <a:schemeClr val="tx1"/>
                </a:solidFill>
                <a:effectLst/>
                <a:latin typeface="+mn-lt"/>
                <a:ea typeface="+mn-ea"/>
                <a:cs typeface="+mn-cs"/>
              </a:rPr>
              <a:t> events ranging from meeting your RSU representatives and getting to know what’s available to you on campus to club nights on and off campus. They have even hired out Thorpe Park for an evening so it can be used exclusively by Roehampton students </a:t>
            </a:r>
            <a:r>
              <a:rPr lang="en-GB" dirty="0"/>
              <a:t>last year </a:t>
            </a:r>
            <a:r>
              <a:rPr lang="en-GB" sz="1200" kern="1200" baseline="0" dirty="0">
                <a:solidFill>
                  <a:schemeClr val="tx1"/>
                </a:solidFill>
                <a:effectLst/>
                <a:latin typeface="+mn-lt"/>
                <a:ea typeface="+mn-ea"/>
                <a:cs typeface="+mn-cs"/>
              </a:rPr>
              <a:t>(</a:t>
            </a:r>
            <a:r>
              <a:rPr lang="en-GB" dirty="0"/>
              <a:t>2019</a:t>
            </a:r>
            <a:r>
              <a:rPr lang="en-GB" sz="1200" kern="1200" baseline="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The day events culminate in the Freshers’ Fayre, where you can join the clubs and societies you’re interested in and find information about the university, pick up freebies and find out about the part-time work available to you as a student. The night events are then topped off with the Freshers’ Finale, with Main acts, DJs, Silent Social and a Food Court to round off the week.</a:t>
            </a:r>
            <a:endParaRPr lang="en-GB" sz="1200" kern="1200" dirty="0">
              <a:solidFill>
                <a:schemeClr val="tx1"/>
              </a:solidFill>
              <a:effectLst/>
              <a:latin typeface="+mn-lt"/>
              <a:cs typeface="Calibri"/>
            </a:endParaRPr>
          </a:p>
          <a:p>
            <a:endParaRPr lang="en-GB"/>
          </a:p>
          <a:p>
            <a:endParaRPr lang="en-GB"/>
          </a:p>
        </p:txBody>
      </p:sp>
      <p:sp>
        <p:nvSpPr>
          <p:cNvPr id="4" name="Slide Number Placeholder 3"/>
          <p:cNvSpPr>
            <a:spLocks noGrp="1"/>
          </p:cNvSpPr>
          <p:nvPr>
            <p:ph type="sldNum" sz="quarter" idx="10"/>
          </p:nvPr>
        </p:nvSpPr>
        <p:spPr/>
        <p:txBody>
          <a:bodyPr/>
          <a:lstStyle/>
          <a:p>
            <a:fld id="{E2860758-0F99-465C-B2D4-C81BF14D0A38}" type="slidenum">
              <a:rPr lang="en-GB" smtClean="0"/>
              <a:t>24</a:t>
            </a:fld>
            <a:endParaRPr lang="en-GB"/>
          </a:p>
        </p:txBody>
      </p:sp>
    </p:spTree>
    <p:extLst>
      <p:ext uri="{BB962C8B-B14F-4D97-AF65-F5344CB8AC3E}">
        <p14:creationId xmlns:p14="http://schemas.microsoft.com/office/powerpoint/2010/main" val="1925770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University</a:t>
            </a:r>
            <a:r>
              <a:rPr lang="en-GB" baseline="0"/>
              <a:t> have a college system at Roehampton w</a:t>
            </a:r>
            <a:r>
              <a:rPr lang="en-GB"/>
              <a:t>e have </a:t>
            </a:r>
            <a:r>
              <a:rPr lang="en-GB" baseline="0"/>
              <a:t>four different colleges here on campus. </a:t>
            </a:r>
          </a:p>
          <a:p>
            <a:endParaRPr lang="en-GB" baseline="0"/>
          </a:p>
          <a:p>
            <a:r>
              <a:rPr lang="en-GB" err="1"/>
              <a:t>Whitelands</a:t>
            </a:r>
            <a:r>
              <a:rPr lang="en-GB" baseline="0"/>
              <a:t> (Badgers)</a:t>
            </a:r>
          </a:p>
          <a:p>
            <a:r>
              <a:rPr lang="en-GB" baseline="0"/>
              <a:t>Southlands (Sharks)</a:t>
            </a:r>
          </a:p>
          <a:p>
            <a:r>
              <a:rPr lang="en-GB" baseline="0"/>
              <a:t>Digby (Lions)</a:t>
            </a:r>
          </a:p>
          <a:p>
            <a:r>
              <a:rPr lang="en-GB" baseline="0"/>
              <a:t>Froebel (</a:t>
            </a:r>
            <a:r>
              <a:rPr lang="en-GB" baseline="0" err="1"/>
              <a:t>Zeebras</a:t>
            </a:r>
            <a:r>
              <a:rPr lang="en-GB" baseline="0"/>
              <a:t>)</a:t>
            </a:r>
          </a:p>
          <a:p>
            <a:endParaRPr lang="en-GB" baseline="0"/>
          </a:p>
          <a:p>
            <a:r>
              <a:rPr lang="en-GB" baseline="0"/>
              <a:t>These colleges are represented by students throughout the events of the college cup (think Harry Potter – we even have a </a:t>
            </a:r>
            <a:r>
              <a:rPr lang="en-GB" baseline="0" err="1"/>
              <a:t>quidditch</a:t>
            </a:r>
            <a:r>
              <a:rPr lang="en-GB" baseline="0"/>
              <a:t> match!). There are also other events such as </a:t>
            </a:r>
            <a:r>
              <a:rPr lang="en-GB" baseline="0" err="1"/>
              <a:t>Frigby</a:t>
            </a:r>
            <a:r>
              <a:rPr lang="en-GB" baseline="0"/>
              <a:t> (Froebel vs Digby football game) and college themed BOP! nights on campus.</a:t>
            </a:r>
          </a:p>
          <a:p>
            <a:endParaRPr lang="en-GB" baseline="0"/>
          </a:p>
          <a:p>
            <a:r>
              <a:rPr lang="en-GB" baseline="0"/>
              <a:t>This not only promotes friendly competition between the colleges, but it helps you build your identity when at the university. The college you belong to is usually drawn from where you live in your first year, but if you live off campus then it will be on which college you study on. It is impossible to study at the University of Roehampton and not identify yourself with one of the colleges here. If offers a real sense of community that is unique to this university and improves the experience of students here.</a:t>
            </a:r>
            <a:endParaRPr lang="en-GB"/>
          </a:p>
          <a:p>
            <a:endParaRPr lang="en-GB"/>
          </a:p>
          <a:p>
            <a:endParaRPr lang="en-GB"/>
          </a:p>
        </p:txBody>
      </p:sp>
      <p:sp>
        <p:nvSpPr>
          <p:cNvPr id="4" name="Slide Number Placeholder 3"/>
          <p:cNvSpPr>
            <a:spLocks noGrp="1"/>
          </p:cNvSpPr>
          <p:nvPr>
            <p:ph type="sldNum" sz="quarter" idx="10"/>
          </p:nvPr>
        </p:nvSpPr>
        <p:spPr/>
        <p:txBody>
          <a:bodyPr/>
          <a:lstStyle/>
          <a:p>
            <a:fld id="{E2860758-0F99-465C-B2D4-C81BF14D0A38}" type="slidenum">
              <a:rPr lang="en-GB" smtClean="0"/>
              <a:t>25</a:t>
            </a:fld>
            <a:endParaRPr lang="en-GB"/>
          </a:p>
        </p:txBody>
      </p:sp>
    </p:spTree>
    <p:extLst>
      <p:ext uri="{BB962C8B-B14F-4D97-AF65-F5344CB8AC3E}">
        <p14:creationId xmlns:p14="http://schemas.microsoft.com/office/powerpoint/2010/main" val="583388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solidFill>
                  <a:srgbClr val="FF0000"/>
                </a:solidFill>
                <a:effectLst>
                  <a:outerShdw blurRad="38100" dist="38100" dir="2700000" algn="tl">
                    <a:srgbClr val="000000">
                      <a:alpha val="43137"/>
                    </a:srgbClr>
                  </a:outerShdw>
                </a:effectLst>
                <a:cs typeface="Calibri"/>
              </a:rPr>
              <a:t>Head over to our website for live chat or to order a prospectus</a:t>
            </a:r>
          </a:p>
        </p:txBody>
      </p:sp>
      <p:sp>
        <p:nvSpPr>
          <p:cNvPr id="4" name="Slide Number Placeholder 3"/>
          <p:cNvSpPr>
            <a:spLocks noGrp="1"/>
          </p:cNvSpPr>
          <p:nvPr>
            <p:ph type="sldNum" sz="quarter" idx="10"/>
          </p:nvPr>
        </p:nvSpPr>
        <p:spPr/>
        <p:txBody>
          <a:bodyPr/>
          <a:lstStyle/>
          <a:p>
            <a:fld id="{A4658080-39D7-49CE-9613-4D7F1BC50D0A}" type="slidenum">
              <a:rPr lang="en-GB" smtClean="0"/>
              <a:t>26</a:t>
            </a:fld>
            <a:endParaRPr lang="en-GB"/>
          </a:p>
        </p:txBody>
      </p:sp>
    </p:spTree>
    <p:extLst>
      <p:ext uri="{BB962C8B-B14F-4D97-AF65-F5344CB8AC3E}">
        <p14:creationId xmlns:p14="http://schemas.microsoft.com/office/powerpoint/2010/main" val="2761880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 am going to cover 3 things in this session. </a:t>
            </a:r>
          </a:p>
          <a:p>
            <a:endParaRPr lang="en-GB" baseline="0" dirty="0"/>
          </a:p>
          <a:p>
            <a:pPr marL="228600" indent="-228600">
              <a:buAutoNum type="arabicPeriod"/>
            </a:pPr>
            <a:r>
              <a:rPr lang="en-GB" baseline="0" dirty="0"/>
              <a:t>What to expect </a:t>
            </a:r>
          </a:p>
          <a:p>
            <a:pPr marL="228600" indent="-228600">
              <a:buAutoNum type="arabicPeriod"/>
            </a:pPr>
            <a:r>
              <a:rPr lang="en-GB" baseline="0" dirty="0"/>
              <a:t>How to make the most out of university</a:t>
            </a:r>
          </a:p>
          <a:p>
            <a:pPr marL="228600" indent="-228600">
              <a:buAutoNum type="arabicPeriod"/>
            </a:pPr>
            <a:r>
              <a:rPr lang="en-GB" baseline="0" dirty="0"/>
              <a:t>The we are going to have a Q&amp;A where you can ask me anything you want about university from how to know what accommodation to pick to what I would have done differently. </a:t>
            </a:r>
          </a:p>
        </p:txBody>
      </p:sp>
      <p:sp>
        <p:nvSpPr>
          <p:cNvPr id="4" name="Slide Number Placeholder 3"/>
          <p:cNvSpPr>
            <a:spLocks noGrp="1"/>
          </p:cNvSpPr>
          <p:nvPr>
            <p:ph type="sldNum" sz="quarter" idx="10"/>
          </p:nvPr>
        </p:nvSpPr>
        <p:spPr/>
        <p:txBody>
          <a:bodyPr/>
          <a:lstStyle/>
          <a:p>
            <a:pPr>
              <a:defRPr/>
            </a:pPr>
            <a:fld id="{2623F5C5-027F-43CD-9FC2-EE72DB8A5E4F}" type="slidenum">
              <a:rPr lang="en-GB" smtClean="0"/>
              <a:pPr>
                <a:defRPr/>
              </a:pPr>
              <a:t>3</a:t>
            </a:fld>
            <a:endParaRPr lang="en-GB"/>
          </a:p>
        </p:txBody>
      </p:sp>
    </p:spTree>
    <p:extLst>
      <p:ext uri="{BB962C8B-B14F-4D97-AF65-F5344CB8AC3E}">
        <p14:creationId xmlns:p14="http://schemas.microsoft.com/office/powerpoint/2010/main" val="4239913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860758-0F99-465C-B2D4-C81BF14D0A38}" type="slidenum">
              <a:rPr lang="en-GB" smtClean="0"/>
              <a:t>4</a:t>
            </a:fld>
            <a:endParaRPr lang="en-GB"/>
          </a:p>
        </p:txBody>
      </p:sp>
    </p:spTree>
    <p:extLst>
      <p:ext uri="{BB962C8B-B14F-4D97-AF65-F5344CB8AC3E}">
        <p14:creationId xmlns:p14="http://schemas.microsoft.com/office/powerpoint/2010/main" val="2306032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Careers</a:t>
            </a:r>
          </a:p>
          <a:p>
            <a:r>
              <a:rPr lang="en-US" sz="1200" b="0" i="0" kern="1200" dirty="0">
                <a:solidFill>
                  <a:schemeClr val="tx1"/>
                </a:solidFill>
                <a:effectLst/>
                <a:latin typeface="+mn-lt"/>
                <a:ea typeface="+mn-ea"/>
                <a:cs typeface="+mn-cs"/>
              </a:rPr>
              <a:t>On average a graduate will have a higher starting</a:t>
            </a:r>
            <a:r>
              <a:rPr lang="en-US" sz="1200" b="0" i="0" kern="1200" baseline="0" dirty="0">
                <a:solidFill>
                  <a:schemeClr val="tx1"/>
                </a:solidFill>
                <a:effectLst/>
                <a:latin typeface="+mn-lt"/>
                <a:ea typeface="+mn-ea"/>
                <a:cs typeface="+mn-cs"/>
              </a:rPr>
              <a:t> salary than a non-graduate. </a:t>
            </a:r>
            <a:r>
              <a:rPr lang="en-US" dirty="0"/>
              <a:t> The new </a:t>
            </a:r>
            <a:r>
              <a:rPr lang="en-US" u="sng" dirty="0">
                <a:hlinkClick r:id="rId3"/>
              </a:rPr>
              <a:t>Graduate Labour Market Statistics</a:t>
            </a:r>
            <a:r>
              <a:rPr lang="en-US" dirty="0"/>
              <a:t> show that, in 2017, English graduates and postgraduates had higher employment rates than non-graduates and the average, working age graduate earned £10,000 per year more than the average non-graduate</a:t>
            </a:r>
            <a:endParaRPr lang="en-US" sz="1200" b="0" i="0" kern="1200" baseline="0" dirty="0">
              <a:solidFill>
                <a:schemeClr val="tx1"/>
              </a:solidFill>
              <a:effectLst/>
              <a:latin typeface="+mn-lt"/>
              <a:cs typeface="Calibri"/>
            </a:endParaRPr>
          </a:p>
          <a:p>
            <a:endParaRPr lang="en-US" sz="1200" b="0" i="0" kern="1200" baseline="0" dirty="0">
              <a:solidFill>
                <a:schemeClr val="tx1"/>
              </a:solidFill>
              <a:effectLst/>
              <a:latin typeface="+mn-lt"/>
              <a:ea typeface="+mn-ea"/>
              <a:cs typeface="+mn-cs"/>
            </a:endParaRPr>
          </a:p>
          <a:p>
            <a:r>
              <a:rPr lang="en-GB" baseline="0" dirty="0"/>
              <a:t>University gets you ready for a job by allowing you to develop an array of transferable skills that are hugely attractive to employers such as: research, presenting, critical thinking, communication, teamwork, organisation, and motivation. Not to mention the technical skills and knowledge you will gain at university. </a:t>
            </a:r>
          </a:p>
          <a:p>
            <a:endParaRPr lang="en-GB" baseline="0" dirty="0"/>
          </a:p>
          <a:p>
            <a:r>
              <a:rPr lang="en-GB" baseline="0" dirty="0"/>
              <a:t>Many employers are now just looking for their staff to have a degree and are not concerned about what subject they studied, giving you more flexibility. </a:t>
            </a:r>
          </a:p>
          <a:p>
            <a:endParaRPr lang="en-GB" baseline="0" dirty="0"/>
          </a:p>
          <a:p>
            <a:r>
              <a:rPr lang="en-GB" baseline="0" dirty="0"/>
              <a:t>Many universities now offer the opportunity to do a work placement or an internship as part of your degree programme. This is a wonderful opportunity to get relevant work experience whilst you are studying. </a:t>
            </a:r>
          </a:p>
          <a:p>
            <a:pPr marL="457200" indent="-457200">
              <a:buFont typeface="Arial" pitchFamily="34" charset="0"/>
              <a:buChar char="•"/>
            </a:pPr>
            <a:endParaRPr lang="en-US" sz="1200" b="0" cap="none" spc="0" dirty="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endParaRPr>
          </a:p>
          <a:p>
            <a:pPr marL="0" indent="0">
              <a:buFont typeface="Arial" pitchFamily="34" charset="0"/>
              <a:buNone/>
            </a:pPr>
            <a:r>
              <a:rPr lang="en-US" sz="1200" b="0" cap="none" spc="0" dirty="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Women (£250,000)</a:t>
            </a:r>
          </a:p>
          <a:p>
            <a:pPr marL="0" indent="0">
              <a:buFont typeface="Arial" pitchFamily="34" charset="0"/>
              <a:buNone/>
            </a:pPr>
            <a:r>
              <a:rPr lang="en-US" sz="1200" b="0" cap="none" spc="0" dirty="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Men</a:t>
            </a:r>
            <a:r>
              <a:rPr lang="en-US" sz="1200" b="0" cap="none" spc="0" baseline="0" dirty="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 (£170,000)</a:t>
            </a:r>
            <a:endParaRPr lang="en-US" sz="1200" b="0" cap="none" spc="0" dirty="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endParaRPr>
          </a:p>
          <a:p>
            <a:pPr marL="0" indent="0">
              <a:buFont typeface="Arial" pitchFamily="34" charset="0"/>
              <a:buNone/>
            </a:pPr>
            <a:endParaRPr lang="en-US" sz="1200" b="0" cap="none" spc="0" dirty="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endParaRPr>
          </a:p>
          <a:p>
            <a:endParaRPr lang="en-GB" u="sng" dirty="0"/>
          </a:p>
          <a:p>
            <a:endParaRPr lang="en-GB" dirty="0"/>
          </a:p>
        </p:txBody>
      </p:sp>
      <p:sp>
        <p:nvSpPr>
          <p:cNvPr id="4" name="Slide Number Placeholder 3"/>
          <p:cNvSpPr>
            <a:spLocks noGrp="1"/>
          </p:cNvSpPr>
          <p:nvPr>
            <p:ph type="sldNum" sz="quarter" idx="10"/>
          </p:nvPr>
        </p:nvSpPr>
        <p:spPr/>
        <p:txBody>
          <a:bodyPr/>
          <a:lstStyle/>
          <a:p>
            <a:fld id="{E2860758-0F99-465C-B2D4-C81BF14D0A38}" type="slidenum">
              <a:rPr lang="en-GB" smtClean="0"/>
              <a:t>5</a:t>
            </a:fld>
            <a:endParaRPr lang="en-GB"/>
          </a:p>
        </p:txBody>
      </p:sp>
    </p:spTree>
    <p:extLst>
      <p:ext uri="{BB962C8B-B14F-4D97-AF65-F5344CB8AC3E}">
        <p14:creationId xmlns:p14="http://schemas.microsoft.com/office/powerpoint/2010/main" val="2595216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http://www.bbc.co.uk/news/uk-politics-40965479</a:t>
            </a:r>
          </a:p>
          <a:p>
            <a:endParaRPr lang="en-GB" dirty="0"/>
          </a:p>
          <a:p>
            <a:r>
              <a:rPr lang="en-US" sz="1200" b="0" i="0" kern="1200" dirty="0">
                <a:solidFill>
                  <a:schemeClr val="tx1"/>
                </a:solidFill>
                <a:effectLst/>
                <a:latin typeface="+mn-lt"/>
                <a:ea typeface="+mn-ea"/>
                <a:cs typeface="+mn-cs"/>
              </a:rPr>
              <a:t>Graduates in a lifetime earn more than non-graduates by £250,000 for women and £170,000 for men.</a:t>
            </a:r>
            <a:endParaRPr lang="en-GB" dirty="0"/>
          </a:p>
          <a:p>
            <a:endParaRPr lang="en-GB" dirty="0"/>
          </a:p>
        </p:txBody>
      </p:sp>
      <p:sp>
        <p:nvSpPr>
          <p:cNvPr id="4" name="Slide Number Placeholder 3"/>
          <p:cNvSpPr>
            <a:spLocks noGrp="1"/>
          </p:cNvSpPr>
          <p:nvPr>
            <p:ph type="sldNum" sz="quarter" idx="10"/>
          </p:nvPr>
        </p:nvSpPr>
        <p:spPr/>
        <p:txBody>
          <a:bodyPr/>
          <a:lstStyle/>
          <a:p>
            <a:fld id="{E2860758-0F99-465C-B2D4-C81BF14D0A38}" type="slidenum">
              <a:rPr lang="en-GB" smtClean="0"/>
              <a:t>6</a:t>
            </a:fld>
            <a:endParaRPr lang="en-GB"/>
          </a:p>
        </p:txBody>
      </p:sp>
    </p:spTree>
    <p:extLst>
      <p:ext uri="{BB962C8B-B14F-4D97-AF65-F5344CB8AC3E}">
        <p14:creationId xmlns:p14="http://schemas.microsoft.com/office/powerpoint/2010/main" val="98648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https://assets.publishing.service.gov.uk/government/uploads/system/uploads/attachment_data/file/229498/bis-13-899-the-impact-of-university-degrees-on-the-lifecycle-of-earnings-further-analysis.pdf</a:t>
            </a:r>
          </a:p>
        </p:txBody>
      </p:sp>
      <p:sp>
        <p:nvSpPr>
          <p:cNvPr id="4" name="Slide Number Placeholder 3"/>
          <p:cNvSpPr>
            <a:spLocks noGrp="1"/>
          </p:cNvSpPr>
          <p:nvPr>
            <p:ph type="sldNum" sz="quarter" idx="10"/>
          </p:nvPr>
        </p:nvSpPr>
        <p:spPr/>
        <p:txBody>
          <a:bodyPr/>
          <a:lstStyle/>
          <a:p>
            <a:fld id="{E2860758-0F99-465C-B2D4-C81BF14D0A38}" type="slidenum">
              <a:rPr lang="en-GB" smtClean="0"/>
              <a:t>7</a:t>
            </a:fld>
            <a:endParaRPr lang="en-GB"/>
          </a:p>
        </p:txBody>
      </p:sp>
    </p:spTree>
    <p:extLst>
      <p:ext uri="{BB962C8B-B14F-4D97-AF65-F5344CB8AC3E}">
        <p14:creationId xmlns:p14="http://schemas.microsoft.com/office/powerpoint/2010/main" val="151686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Specialised</a:t>
            </a:r>
            <a:r>
              <a:rPr lang="en-GB" b="1" baseline="0"/>
              <a:t> Career</a:t>
            </a:r>
          </a:p>
          <a:p>
            <a:pPr marL="171450" indent="-171450">
              <a:buFontTx/>
              <a:buChar char="-"/>
            </a:pPr>
            <a:r>
              <a:rPr lang="en-GB" baseline="0"/>
              <a:t>Some jobs such as being a lawyer, doctor, nurse, vet etc. you MUST go to university and study in order to qualify. </a:t>
            </a:r>
          </a:p>
          <a:p>
            <a:pPr marL="0" indent="0">
              <a:buFontTx/>
              <a:buNone/>
            </a:pPr>
            <a:endParaRPr lang="en-GB" baseline="0"/>
          </a:p>
          <a:p>
            <a:pPr marL="0" indent="0">
              <a:buFontTx/>
              <a:buNone/>
            </a:pPr>
            <a:r>
              <a:rPr lang="en-GB" b="1" i="0" baseline="0"/>
              <a:t>Specialised Knowledge</a:t>
            </a:r>
          </a:p>
          <a:p>
            <a:pPr marL="0" indent="0">
              <a:buFontTx/>
              <a:buNone/>
            </a:pPr>
            <a:r>
              <a:rPr lang="en-GB" b="0" i="0" baseline="0"/>
              <a:t>- Grow your knowledge in a particular area and truly grasp the subject you are interested in.  </a:t>
            </a:r>
          </a:p>
          <a:p>
            <a:pPr marL="0" indent="0">
              <a:buFontTx/>
              <a:buNone/>
            </a:pPr>
            <a:endParaRPr lang="en-GB"/>
          </a:p>
          <a:p>
            <a:endParaRPr lang="en-GB"/>
          </a:p>
        </p:txBody>
      </p:sp>
      <p:sp>
        <p:nvSpPr>
          <p:cNvPr id="4" name="Slide Number Placeholder 3"/>
          <p:cNvSpPr>
            <a:spLocks noGrp="1"/>
          </p:cNvSpPr>
          <p:nvPr>
            <p:ph type="sldNum" sz="quarter" idx="10"/>
          </p:nvPr>
        </p:nvSpPr>
        <p:spPr/>
        <p:txBody>
          <a:bodyPr/>
          <a:lstStyle/>
          <a:p>
            <a:fld id="{E2860758-0F99-465C-B2D4-C81BF14D0A38}" type="slidenum">
              <a:rPr lang="en-GB" smtClean="0"/>
              <a:t>8</a:t>
            </a:fld>
            <a:endParaRPr lang="en-GB"/>
          </a:p>
        </p:txBody>
      </p:sp>
    </p:spTree>
    <p:extLst>
      <p:ext uri="{BB962C8B-B14F-4D97-AF65-F5344CB8AC3E}">
        <p14:creationId xmlns:p14="http://schemas.microsoft.com/office/powerpoint/2010/main" val="253711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sz="1200" b="0" cap="none" spc="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While studying at university you</a:t>
            </a:r>
            <a:r>
              <a:rPr lang="en-US" sz="1200" b="0" cap="none" spc="0" baseline="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 will gain skills that future employers will be looking for. These will be gained through both your academic and social activities at university. Skills will include:</a:t>
            </a:r>
            <a:endParaRPr lang="en-US" sz="1200" b="0" cap="none" spc="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endParaRPr>
          </a:p>
          <a:p>
            <a:pPr marL="457200" indent="-457200">
              <a:buFont typeface="Arial" pitchFamily="34" charset="0"/>
              <a:buChar char="•"/>
            </a:pPr>
            <a:endParaRPr lang="en-US" sz="1200" b="0" cap="none" spc="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endParaRPr>
          </a:p>
          <a:p>
            <a:pPr marL="457200" indent="-457200">
              <a:buFont typeface="Arial" pitchFamily="34" charset="0"/>
              <a:buChar char="•"/>
            </a:pPr>
            <a:r>
              <a:rPr lang="en-US" sz="1200" b="0" cap="none" spc="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Research</a:t>
            </a:r>
          </a:p>
          <a:p>
            <a:pPr marL="457200" indent="-457200">
              <a:buFont typeface="Arial" pitchFamily="34" charset="0"/>
              <a:buChar char="•"/>
            </a:pPr>
            <a:r>
              <a:rPr lang="en-US" sz="120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Time Management</a:t>
            </a:r>
          </a:p>
          <a:p>
            <a:pPr marL="457200" indent="-457200">
              <a:buFont typeface="Arial" pitchFamily="34" charset="0"/>
              <a:buChar char="•"/>
            </a:pPr>
            <a:r>
              <a:rPr lang="en-US" sz="1200" b="0" cap="none" spc="0" err="1">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Organisation</a:t>
            </a:r>
            <a:endParaRPr lang="en-US" sz="1200" b="0" cap="none" spc="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endParaRPr>
          </a:p>
          <a:p>
            <a:pPr marL="457200" indent="-457200">
              <a:buFont typeface="Arial" pitchFamily="34" charset="0"/>
              <a:buChar char="•"/>
            </a:pPr>
            <a:r>
              <a:rPr lang="en-US" sz="1200" err="1">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Prioritising</a:t>
            </a:r>
            <a:endParaRPr lang="en-US" sz="120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endParaRPr>
          </a:p>
          <a:p>
            <a:pPr marL="457200" indent="-457200">
              <a:buFont typeface="Arial" pitchFamily="34" charset="0"/>
              <a:buChar char="•"/>
            </a:pPr>
            <a:r>
              <a:rPr lang="en-US" sz="120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Commitment</a:t>
            </a:r>
          </a:p>
          <a:p>
            <a:pPr marL="457200" indent="-457200">
              <a:buFont typeface="Arial" pitchFamily="34" charset="0"/>
              <a:buChar char="•"/>
            </a:pPr>
            <a:r>
              <a:rPr lang="en-US" sz="120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Multi-Tasking</a:t>
            </a:r>
          </a:p>
          <a:p>
            <a:pPr marL="457200" indent="-457200">
              <a:buFont typeface="Arial" pitchFamily="34" charset="0"/>
              <a:buChar char="•"/>
            </a:pPr>
            <a:r>
              <a:rPr lang="en-US" sz="1200" b="0" cap="none" spc="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Observation</a:t>
            </a:r>
          </a:p>
          <a:p>
            <a:pPr marL="457200" indent="-457200">
              <a:buFont typeface="Arial" pitchFamily="34" charset="0"/>
              <a:buChar char="•"/>
            </a:pPr>
            <a:r>
              <a:rPr lang="en-US" sz="120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IT skills</a:t>
            </a:r>
          </a:p>
          <a:p>
            <a:pPr marL="457200" indent="-457200">
              <a:buFont typeface="Arial" pitchFamily="34" charset="0"/>
              <a:buChar char="•"/>
            </a:pPr>
            <a:r>
              <a:rPr lang="en-US" sz="1200" b="0" cap="none" spc="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Problem Solving</a:t>
            </a:r>
          </a:p>
          <a:p>
            <a:pPr marL="457200" indent="-457200">
              <a:buFont typeface="Arial" pitchFamily="34" charset="0"/>
              <a:buChar char="•"/>
            </a:pPr>
            <a:r>
              <a:rPr lang="en-US" sz="120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Team Work</a:t>
            </a:r>
          </a:p>
          <a:p>
            <a:pPr marL="457200" indent="-457200">
              <a:buFont typeface="Arial" pitchFamily="34" charset="0"/>
              <a:buChar char="•"/>
            </a:pPr>
            <a:r>
              <a:rPr lang="en-US" sz="120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Creativity</a:t>
            </a:r>
          </a:p>
          <a:p>
            <a:pPr marL="457200" indent="-457200">
              <a:buFont typeface="Arial" pitchFamily="34" charset="0"/>
              <a:buChar char="•"/>
            </a:pPr>
            <a:r>
              <a:rPr lang="en-US" sz="1200" b="0" cap="none" spc="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Analysis</a:t>
            </a:r>
          </a:p>
          <a:p>
            <a:pPr marL="457200" indent="-457200">
              <a:buFont typeface="Arial" pitchFamily="34" charset="0"/>
              <a:buChar char="•"/>
            </a:pPr>
            <a:r>
              <a:rPr lang="en-US" sz="120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Evaluation</a:t>
            </a:r>
          </a:p>
          <a:p>
            <a:pPr marL="457200" indent="-457200">
              <a:buFont typeface="Arial" pitchFamily="34" charset="0"/>
              <a:buChar char="•"/>
            </a:pPr>
            <a:r>
              <a:rPr lang="en-US" sz="1200" b="0" cap="none" spc="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Essay Writing</a:t>
            </a:r>
          </a:p>
          <a:p>
            <a:pPr marL="457200" indent="-457200">
              <a:buFont typeface="Arial" pitchFamily="34" charset="0"/>
              <a:buChar char="•"/>
            </a:pPr>
            <a:r>
              <a:rPr lang="en-US" sz="1200" b="0" cap="none" spc="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Critical Thinking</a:t>
            </a:r>
          </a:p>
          <a:p>
            <a:pPr marL="457200" indent="-457200">
              <a:buFont typeface="Arial" pitchFamily="34" charset="0"/>
              <a:buChar char="•"/>
            </a:pPr>
            <a:r>
              <a:rPr lang="en-US" sz="1200" b="0" cap="none" spc="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Debating</a:t>
            </a:r>
          </a:p>
          <a:p>
            <a:pPr marL="457200" indent="-457200">
              <a:buFont typeface="Arial" pitchFamily="34" charset="0"/>
              <a:buChar char="•"/>
            </a:pPr>
            <a:r>
              <a:rPr lang="en-US" sz="1200" b="0" cap="none" spc="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Presenting</a:t>
            </a:r>
          </a:p>
          <a:p>
            <a:pPr marL="457200" indent="-457200">
              <a:buFont typeface="Arial" pitchFamily="34" charset="0"/>
              <a:buChar char="•"/>
            </a:pPr>
            <a:r>
              <a:rPr lang="en-US" sz="1200" b="0" cap="none" spc="0">
                <a:ln w="6350" cmpd="sng">
                  <a:solidFill>
                    <a:srgbClr val="128C80">
                      <a:alpha val="50000"/>
                    </a:srgbClr>
                  </a:solidFill>
                  <a:prstDash val="solid"/>
                </a:ln>
                <a:solidFill>
                  <a:srgbClr val="FFFFFF"/>
                </a:solidFill>
                <a:effectLst>
                  <a:outerShdw blurRad="63500" dir="3600000" algn="tl" rotWithShape="0">
                    <a:srgbClr val="000000">
                      <a:alpha val="70000"/>
                    </a:srgbClr>
                  </a:outerShdw>
                </a:effectLst>
              </a:rPr>
              <a:t>Speed-reading</a:t>
            </a:r>
          </a:p>
          <a:p>
            <a:pPr marL="0" lvl="0" indent="0">
              <a:buFont typeface="Arial" pitchFamily="34" charset="0"/>
              <a:buNone/>
            </a:pPr>
            <a:endParaRPr lang="en-GB" b="0" u="none" baseline="0"/>
          </a:p>
          <a:p>
            <a:endParaRPr lang="en-GB"/>
          </a:p>
          <a:p>
            <a:endParaRPr lang="en-GB"/>
          </a:p>
          <a:p>
            <a:endParaRPr lang="en-GB"/>
          </a:p>
        </p:txBody>
      </p:sp>
      <p:sp>
        <p:nvSpPr>
          <p:cNvPr id="4" name="Slide Number Placeholder 3"/>
          <p:cNvSpPr>
            <a:spLocks noGrp="1"/>
          </p:cNvSpPr>
          <p:nvPr>
            <p:ph type="sldNum" sz="quarter" idx="10"/>
          </p:nvPr>
        </p:nvSpPr>
        <p:spPr/>
        <p:txBody>
          <a:bodyPr/>
          <a:lstStyle/>
          <a:p>
            <a:fld id="{E2860758-0F99-465C-B2D4-C81BF14D0A38}" type="slidenum">
              <a:rPr lang="en-GB" smtClean="0"/>
              <a:t>9</a:t>
            </a:fld>
            <a:endParaRPr lang="en-GB"/>
          </a:p>
        </p:txBody>
      </p:sp>
    </p:spTree>
    <p:extLst>
      <p:ext uri="{BB962C8B-B14F-4D97-AF65-F5344CB8AC3E}">
        <p14:creationId xmlns:p14="http://schemas.microsoft.com/office/powerpoint/2010/main" val="2243472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52913"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rgbClr val="063532"/>
                </a:solidFill>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635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951958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63532"/>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rgbClr val="063532"/>
                </a:solidFill>
              </a:defRPr>
            </a:lvl1pPr>
            <a:lvl2pPr>
              <a:defRPr>
                <a:solidFill>
                  <a:srgbClr val="063532"/>
                </a:solidFill>
              </a:defRPr>
            </a:lvl2pPr>
            <a:lvl3pPr>
              <a:defRPr>
                <a:solidFill>
                  <a:srgbClr val="063532"/>
                </a:solidFill>
              </a:defRPr>
            </a:lvl3pPr>
            <a:lvl4pPr>
              <a:defRPr>
                <a:solidFill>
                  <a:srgbClr val="063532"/>
                </a:solidFill>
              </a:defRPr>
            </a:lvl4pPr>
            <a:lvl5pPr>
              <a:defRPr>
                <a:solidFill>
                  <a:srgbClr val="06353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E19E6E85-DA40-4296-8298-CC658A187FD3}" type="datetimeFigureOut">
              <a:rPr lang="en-GB"/>
              <a:pPr>
                <a:defRPr/>
              </a:pPr>
              <a:t>30/10/2020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61403EA-7471-49C8-A0F3-FBC77B9029B6}" type="slidenum">
              <a:rPr lang="en-GB"/>
              <a:pPr>
                <a:defRPr/>
              </a:pPr>
              <a:t>‹#›</a:t>
            </a:fld>
            <a:endParaRPr lang="en-GB"/>
          </a:p>
        </p:txBody>
      </p:sp>
    </p:spTree>
    <p:extLst>
      <p:ext uri="{BB962C8B-B14F-4D97-AF65-F5344CB8AC3E}">
        <p14:creationId xmlns:p14="http://schemas.microsoft.com/office/powerpoint/2010/main" val="4128526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2C68C70B-1335-42DD-9FBC-1F8033F38FC2}" type="datetimeFigureOut">
              <a:rPr lang="en-GB"/>
              <a:pPr>
                <a:defRPr/>
              </a:pPr>
              <a:t>30/10/2020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C7D6B2A-0333-486E-BDEB-D74B0F84A7E5}" type="slidenum">
              <a:rPr lang="en-GB"/>
              <a:pPr>
                <a:defRPr/>
              </a:pPr>
              <a:t>‹#›</a:t>
            </a:fld>
            <a:endParaRPr lang="en-GB"/>
          </a:p>
        </p:txBody>
      </p:sp>
    </p:spTree>
    <p:extLst>
      <p:ext uri="{BB962C8B-B14F-4D97-AF65-F5344CB8AC3E}">
        <p14:creationId xmlns:p14="http://schemas.microsoft.com/office/powerpoint/2010/main" val="23217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A8C83F5F-AF81-43EE-A29E-9BBD5EFC4837}" type="datetimeFigureOut">
              <a:rPr lang="en-GB"/>
              <a:pPr>
                <a:defRPr/>
              </a:pPr>
              <a:t>30/10/2020</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2C564919-0EC0-4ADC-A9CA-4857067902A4}" type="slidenum">
              <a:rPr lang="en-GB"/>
              <a:pPr>
                <a:defRPr/>
              </a:pPr>
              <a:t>‹#›</a:t>
            </a:fld>
            <a:endParaRPr lang="en-GB"/>
          </a:p>
        </p:txBody>
      </p:sp>
    </p:spTree>
    <p:extLst>
      <p:ext uri="{BB962C8B-B14F-4D97-AF65-F5344CB8AC3E}">
        <p14:creationId xmlns:p14="http://schemas.microsoft.com/office/powerpoint/2010/main" val="1311117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F6DBA0-EBDD-4062-AC9F-401B407ED4DF}" type="datetimeFigureOut">
              <a:rPr lang="en-GB"/>
              <a:pPr>
                <a:defRPr/>
              </a:pPr>
              <a:t>30/10/2020</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19CF97C5-8087-400F-9A08-F735053BB488}" type="slidenum">
              <a:rPr lang="en-GB"/>
              <a:pPr>
                <a:defRPr/>
              </a:pPr>
              <a:t>‹#›</a:t>
            </a:fld>
            <a:endParaRPr lang="en-GB"/>
          </a:p>
        </p:txBody>
      </p:sp>
    </p:spTree>
    <p:extLst>
      <p:ext uri="{BB962C8B-B14F-4D97-AF65-F5344CB8AC3E}">
        <p14:creationId xmlns:p14="http://schemas.microsoft.com/office/powerpoint/2010/main" val="1406097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itle Slide">
    <p:bg>
      <p:bgPr>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a:spLocks noGrp="1"/>
          </p:cNvSpPr>
          <p:nvPr>
            <p:ph type="title"/>
          </p:nvPr>
        </p:nvSpPr>
        <p:spPr bwMode="auto">
          <a:xfrm>
            <a:off x="353437" y="1408734"/>
            <a:ext cx="1141449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altLang="x-none"/>
              <a:t>Click to edit Master title style</a:t>
            </a:r>
            <a:endParaRPr lang="en-US" altLang="x-none" dirty="0"/>
          </a:p>
        </p:txBody>
      </p:sp>
      <p:sp>
        <p:nvSpPr>
          <p:cNvPr id="6" name="Text Placeholder 2"/>
          <p:cNvSpPr>
            <a:spLocks noGrp="1"/>
          </p:cNvSpPr>
          <p:nvPr>
            <p:ph idx="1"/>
          </p:nvPr>
        </p:nvSpPr>
        <p:spPr bwMode="auto">
          <a:xfrm>
            <a:off x="353437" y="3212302"/>
            <a:ext cx="11414495" cy="325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altLang="x-none" noProof="0"/>
              <a:t>Click to edit Master text styles</a:t>
            </a:r>
          </a:p>
          <a:p>
            <a:pPr lvl="1"/>
            <a:r>
              <a:rPr lang="en-US" altLang="x-none" noProof="0"/>
              <a:t>Second level</a:t>
            </a:r>
          </a:p>
          <a:p>
            <a:pPr lvl="2"/>
            <a:r>
              <a:rPr lang="en-US" altLang="x-none" noProof="0"/>
              <a:t>Third level</a:t>
            </a:r>
          </a:p>
          <a:p>
            <a:pPr lvl="3"/>
            <a:r>
              <a:rPr lang="en-US" altLang="x-none" noProof="0"/>
              <a:t>Fourth level</a:t>
            </a:r>
          </a:p>
          <a:p>
            <a:pPr lvl="4"/>
            <a:r>
              <a:rPr lang="en-US" altLang="x-none" noProof="0"/>
              <a:t>Fifth level</a:t>
            </a:r>
            <a:endParaRPr lang="en-US" altLang="x-none" noProof="0" dirty="0"/>
          </a:p>
        </p:txBody>
      </p:sp>
    </p:spTree>
    <p:extLst>
      <p:ext uri="{BB962C8B-B14F-4D97-AF65-F5344CB8AC3E}">
        <p14:creationId xmlns:p14="http://schemas.microsoft.com/office/powerpoint/2010/main" val="8871437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EBEA"/>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63532"/>
                </a:solidFill>
                <a:latin typeface="+mn-lt"/>
              </a:defRPr>
            </a:lvl1pPr>
          </a:lstStyle>
          <a:p>
            <a:pPr>
              <a:defRPr/>
            </a:pPr>
            <a:fld id="{B908EAAA-7D5E-43B5-B30F-FFFC2EC44157}" type="datetimeFigureOut">
              <a:rPr lang="en-GB"/>
              <a:pPr>
                <a:defRPr/>
              </a:pPr>
              <a:t>30/10/2020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63532"/>
                </a:solidFill>
                <a:latin typeface="+mn-lt"/>
              </a:defRPr>
            </a:lvl1pPr>
          </a:lstStyle>
          <a:p>
            <a:pPr>
              <a:defRPr/>
            </a:pP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63532"/>
                </a:solidFill>
                <a:latin typeface="+mn-lt"/>
              </a:defRPr>
            </a:lvl1pPr>
          </a:lstStyle>
          <a:p>
            <a:pPr>
              <a:defRPr/>
            </a:pPr>
            <a:fld id="{2AF03032-3D94-4F58-B98E-2005D2D8AFA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74" r:id="rId1"/>
    <p:sldLayoutId id="2147483670" r:id="rId2"/>
    <p:sldLayoutId id="2147483671" r:id="rId3"/>
    <p:sldLayoutId id="2147483672" r:id="rId4"/>
    <p:sldLayoutId id="2147483673" r:id="rId5"/>
    <p:sldLayoutId id="2147483675" r:id="rId6"/>
  </p:sldLayoutIdLst>
  <p:txStyles>
    <p:titleStyle>
      <a:lvl1pPr algn="l" rtl="0" eaLnBrk="1" fontAlgn="base" hangingPunct="1">
        <a:lnSpc>
          <a:spcPct val="90000"/>
        </a:lnSpc>
        <a:spcBef>
          <a:spcPct val="0"/>
        </a:spcBef>
        <a:spcAft>
          <a:spcPct val="0"/>
        </a:spcAft>
        <a:defRPr sz="4400" kern="1200">
          <a:solidFill>
            <a:srgbClr val="063532"/>
          </a:solidFill>
          <a:latin typeface="+mj-lt"/>
          <a:ea typeface="+mj-ea"/>
          <a:cs typeface="+mj-cs"/>
        </a:defRPr>
      </a:lvl1pPr>
      <a:lvl2pPr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063532"/>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063532"/>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063532"/>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63532"/>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6353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hyperlink" Target="https://www.facebook.com/roehamptonuni/" TargetMode="External"/><Relationship Id="rId7"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www.roehampton.ac.uk/contactu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778" y="826909"/>
            <a:ext cx="8560871" cy="1325563"/>
          </a:xfrm>
        </p:spPr>
        <p:txBody>
          <a:bodyPr/>
          <a:lstStyle/>
          <a:p>
            <a:r>
              <a:rPr lang="en-GB" sz="4800" dirty="0"/>
              <a:t>Questions – how to ask a question</a:t>
            </a:r>
          </a:p>
        </p:txBody>
      </p:sp>
      <p:sp>
        <p:nvSpPr>
          <p:cNvPr id="3" name="Content Placeholder 2"/>
          <p:cNvSpPr>
            <a:spLocks noGrp="1"/>
          </p:cNvSpPr>
          <p:nvPr>
            <p:ph idx="1"/>
          </p:nvPr>
        </p:nvSpPr>
        <p:spPr>
          <a:xfrm>
            <a:off x="1850624" y="2152472"/>
            <a:ext cx="4473977" cy="3258073"/>
          </a:xfrm>
        </p:spPr>
        <p:txBody>
          <a:bodyPr>
            <a:normAutofit fontScale="70000" lnSpcReduction="20000"/>
          </a:bodyPr>
          <a:lstStyle/>
          <a:p>
            <a:r>
              <a:rPr lang="en-GB" dirty="0"/>
              <a:t>There are two sections of the dashboard for you to use: ‘Chat’ and ‘Questions’.</a:t>
            </a:r>
          </a:p>
          <a:p>
            <a:r>
              <a:rPr lang="en-GB" dirty="0"/>
              <a:t>In ‘Chat’ you will see messages from our panellists. </a:t>
            </a:r>
          </a:p>
          <a:p>
            <a:r>
              <a:rPr lang="en-GB" dirty="0"/>
              <a:t>In ‘Questions’ you will be able to ask your questions and also see questions asked by other prospective students.</a:t>
            </a:r>
          </a:p>
          <a:p>
            <a:r>
              <a:rPr lang="en-GB" dirty="0"/>
              <a:t>Type a question into the white box on the ‘Questions’ tab and press send. </a:t>
            </a:r>
          </a:p>
          <a:p>
            <a:r>
              <a:rPr lang="en-GB" dirty="0"/>
              <a:t>Our panellists will then reply to you. </a:t>
            </a:r>
          </a:p>
          <a:p>
            <a:endParaRPr lang="en-GB" dirty="0"/>
          </a:p>
        </p:txBody>
      </p:sp>
      <p:pic>
        <p:nvPicPr>
          <p:cNvPr id="7" name="Picture 6">
            <a:extLst>
              <a:ext uri="{FF2B5EF4-FFF2-40B4-BE49-F238E27FC236}">
                <a16:creationId xmlns:a16="http://schemas.microsoft.com/office/drawing/2014/main" id="{689BD702-974F-4129-9DF3-E6951D1F645F}"/>
              </a:ext>
            </a:extLst>
          </p:cNvPr>
          <p:cNvPicPr>
            <a:picLocks noChangeAspect="1"/>
          </p:cNvPicPr>
          <p:nvPr/>
        </p:nvPicPr>
        <p:blipFill>
          <a:blip r:embed="rId3"/>
          <a:stretch>
            <a:fillRect/>
          </a:stretch>
        </p:blipFill>
        <p:spPr>
          <a:xfrm>
            <a:off x="7033042" y="1957507"/>
            <a:ext cx="1804337" cy="4330408"/>
          </a:xfrm>
          <a:prstGeom prst="rect">
            <a:avLst/>
          </a:prstGeom>
        </p:spPr>
      </p:pic>
      <p:pic>
        <p:nvPicPr>
          <p:cNvPr id="6" name="Picture 5">
            <a:extLst>
              <a:ext uri="{FF2B5EF4-FFF2-40B4-BE49-F238E27FC236}">
                <a16:creationId xmlns:a16="http://schemas.microsoft.com/office/drawing/2014/main" id="{EE61409E-D3B8-4815-B4A0-3CACBCF9DDD4}"/>
              </a:ext>
            </a:extLst>
          </p:cNvPr>
          <p:cNvPicPr>
            <a:picLocks noChangeAspect="1"/>
          </p:cNvPicPr>
          <p:nvPr/>
        </p:nvPicPr>
        <p:blipFill>
          <a:blip r:embed="rId4"/>
          <a:stretch>
            <a:fillRect/>
          </a:stretch>
        </p:blipFill>
        <p:spPr>
          <a:xfrm>
            <a:off x="8105858" y="2347436"/>
            <a:ext cx="1885950" cy="4333875"/>
          </a:xfrm>
          <a:prstGeom prst="rect">
            <a:avLst/>
          </a:prstGeom>
        </p:spPr>
      </p:pic>
    </p:spTree>
    <p:extLst>
      <p:ext uri="{BB962C8B-B14F-4D97-AF65-F5344CB8AC3E}">
        <p14:creationId xmlns:p14="http://schemas.microsoft.com/office/powerpoint/2010/main" val="2450319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59" y="-1443789"/>
            <a:ext cx="12456111" cy="8304074"/>
          </a:xfrm>
          <a:prstGeom prst="rect">
            <a:avLst/>
          </a:prstGeom>
        </p:spPr>
      </p:pic>
      <p:sp>
        <p:nvSpPr>
          <p:cNvPr id="3" name="TextBox 2"/>
          <p:cNvSpPr txBox="1"/>
          <p:nvPr/>
        </p:nvSpPr>
        <p:spPr>
          <a:xfrm>
            <a:off x="375741" y="5475368"/>
            <a:ext cx="7252279" cy="1169551"/>
          </a:xfrm>
          <a:prstGeom prst="rect">
            <a:avLst/>
          </a:prstGeom>
          <a:solidFill>
            <a:srgbClr val="00A06E"/>
          </a:solidFill>
          <a:ln>
            <a:solidFill>
              <a:srgbClr val="063532"/>
            </a:solidFill>
          </a:ln>
        </p:spPr>
        <p:txBody>
          <a:bodyPr wrap="square">
            <a:spAutoFit/>
          </a:bodyPr>
          <a:lstStyle/>
          <a:p>
            <a:pPr>
              <a:defRPr/>
            </a:pPr>
            <a:r>
              <a:rPr lang="en-GB" sz="7000">
                <a:solidFill>
                  <a:schemeClr val="bg1"/>
                </a:solidFill>
                <a:effectLst>
                  <a:outerShdw blurRad="38100" dist="38100" dir="2700000" algn="tl">
                    <a:srgbClr val="000000">
                      <a:alpha val="43137"/>
                    </a:srgbClr>
                  </a:outerShdw>
                </a:effectLst>
              </a:rPr>
              <a:t>Independence</a:t>
            </a:r>
            <a:endParaRPr lang="en-GB" sz="7000">
              <a:solidFill>
                <a:schemeClr val="bg1"/>
              </a:solidFill>
            </a:endParaRPr>
          </a:p>
        </p:txBody>
      </p:sp>
      <p:grpSp>
        <p:nvGrpSpPr>
          <p:cNvPr id="10" name="Shape 546"/>
          <p:cNvGrpSpPr/>
          <p:nvPr/>
        </p:nvGrpSpPr>
        <p:grpSpPr>
          <a:xfrm>
            <a:off x="6498713" y="5654844"/>
            <a:ext cx="672108" cy="824445"/>
            <a:chOff x="3384375" y="2267500"/>
            <a:chExt cx="203375" cy="507825"/>
          </a:xfrm>
        </p:grpSpPr>
        <p:sp>
          <p:nvSpPr>
            <p:cNvPr id="11" name="Shape 547"/>
            <p:cNvSpPr/>
            <p:nvPr/>
          </p:nvSpPr>
          <p:spPr>
            <a:xfrm>
              <a:off x="3384375" y="2373425"/>
              <a:ext cx="203375" cy="401900"/>
            </a:xfrm>
            <a:custGeom>
              <a:avLst/>
              <a:gdLst/>
              <a:ahLst/>
              <a:cxnLst/>
              <a:rect l="0" t="0" r="0" b="0"/>
              <a:pathLst>
                <a:path w="8135" h="16076" fill="none" extrusionOk="0">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548"/>
            <p:cNvSpPr/>
            <p:nvPr/>
          </p:nvSpPr>
          <p:spPr>
            <a:xfrm>
              <a:off x="3443425" y="2267500"/>
              <a:ext cx="85275" cy="93775"/>
            </a:xfrm>
            <a:custGeom>
              <a:avLst/>
              <a:gdLst/>
              <a:ahLst/>
              <a:cxnLst/>
              <a:rect l="0" t="0" r="0" b="0"/>
              <a:pathLst>
                <a:path w="3411" h="3751" fill="none" extrusionOk="0">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extLst>
      <p:ext uri="{BB962C8B-B14F-4D97-AF65-F5344CB8AC3E}">
        <p14:creationId xmlns:p14="http://schemas.microsoft.com/office/powerpoint/2010/main" val="67848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0614"/>
            <a:ext cx="12200021" cy="8088614"/>
          </a:xfrm>
          <a:prstGeom prst="rect">
            <a:avLst/>
          </a:prstGeom>
        </p:spPr>
      </p:pic>
      <p:sp>
        <p:nvSpPr>
          <p:cNvPr id="3" name="TextBox 2"/>
          <p:cNvSpPr txBox="1"/>
          <p:nvPr/>
        </p:nvSpPr>
        <p:spPr>
          <a:xfrm>
            <a:off x="375741" y="5475368"/>
            <a:ext cx="11631775" cy="1169551"/>
          </a:xfrm>
          <a:prstGeom prst="rect">
            <a:avLst/>
          </a:prstGeom>
          <a:solidFill>
            <a:srgbClr val="00A06E"/>
          </a:solidFill>
          <a:ln>
            <a:solidFill>
              <a:srgbClr val="063532"/>
            </a:solidFill>
          </a:ln>
        </p:spPr>
        <p:txBody>
          <a:bodyPr wrap="square">
            <a:spAutoFit/>
          </a:bodyPr>
          <a:lstStyle/>
          <a:p>
            <a:pPr>
              <a:defRPr/>
            </a:pPr>
            <a:r>
              <a:rPr lang="en-GB" sz="7000">
                <a:solidFill>
                  <a:schemeClr val="bg1"/>
                </a:solidFill>
                <a:effectLst>
                  <a:outerShdw blurRad="38100" dist="38100" dir="2700000" algn="tl">
                    <a:srgbClr val="000000">
                      <a:alpha val="43137"/>
                    </a:srgbClr>
                  </a:outerShdw>
                </a:effectLst>
              </a:rPr>
              <a:t>Social Life / new experiences</a:t>
            </a:r>
            <a:endParaRPr lang="en-GB" sz="7000">
              <a:solidFill>
                <a:schemeClr val="bg1"/>
              </a:solidFill>
            </a:endParaRPr>
          </a:p>
        </p:txBody>
      </p:sp>
      <p:grpSp>
        <p:nvGrpSpPr>
          <p:cNvPr id="7" name="Shape 629"/>
          <p:cNvGrpSpPr/>
          <p:nvPr/>
        </p:nvGrpSpPr>
        <p:grpSpPr>
          <a:xfrm>
            <a:off x="11020927" y="5727033"/>
            <a:ext cx="831165" cy="747585"/>
            <a:chOff x="5941025" y="3634400"/>
            <a:chExt cx="467650" cy="467650"/>
          </a:xfrm>
        </p:grpSpPr>
        <p:sp>
          <p:nvSpPr>
            <p:cNvPr id="8" name="Shape 630"/>
            <p:cNvSpPr/>
            <p:nvPr/>
          </p:nvSpPr>
          <p:spPr>
            <a:xfrm>
              <a:off x="5941025" y="3634400"/>
              <a:ext cx="467650" cy="467650"/>
            </a:xfrm>
            <a:custGeom>
              <a:avLst/>
              <a:gdLst/>
              <a:ahLst/>
              <a:cxnLst/>
              <a:rect l="0" t="0" r="0" b="0"/>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31"/>
            <p:cNvSpPr/>
            <p:nvPr/>
          </p:nvSpPr>
          <p:spPr>
            <a:xfrm>
              <a:off x="6211975" y="3753150"/>
              <a:ext cx="19525" cy="18900"/>
            </a:xfrm>
            <a:custGeom>
              <a:avLst/>
              <a:gdLst/>
              <a:ahLst/>
              <a:cxnLst/>
              <a:rect l="0" t="0" r="0" b="0"/>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632"/>
            <p:cNvSpPr/>
            <p:nvPr/>
          </p:nvSpPr>
          <p:spPr>
            <a:xfrm>
              <a:off x="5943475" y="3695900"/>
              <a:ext cx="177800" cy="351350"/>
            </a:xfrm>
            <a:custGeom>
              <a:avLst/>
              <a:gdLst/>
              <a:ahLst/>
              <a:cxnLst/>
              <a:rect l="0" t="0" r="0" b="0"/>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633"/>
            <p:cNvSpPr/>
            <p:nvPr/>
          </p:nvSpPr>
          <p:spPr>
            <a:xfrm>
              <a:off x="6128575" y="3695900"/>
              <a:ext cx="86475" cy="47525"/>
            </a:xfrm>
            <a:custGeom>
              <a:avLst/>
              <a:gdLst/>
              <a:ahLst/>
              <a:cxnLst/>
              <a:rect l="0" t="0" r="0" b="0"/>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34"/>
            <p:cNvSpPr/>
            <p:nvPr/>
          </p:nvSpPr>
          <p:spPr>
            <a:xfrm>
              <a:off x="6357500" y="3940075"/>
              <a:ext cx="18900" cy="34725"/>
            </a:xfrm>
            <a:custGeom>
              <a:avLst/>
              <a:gdLst/>
              <a:ahLst/>
              <a:cxnLst/>
              <a:rect l="0" t="0" r="0" b="0"/>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35"/>
            <p:cNvSpPr/>
            <p:nvPr/>
          </p:nvSpPr>
          <p:spPr>
            <a:xfrm>
              <a:off x="6202850" y="3720875"/>
              <a:ext cx="204000" cy="278875"/>
            </a:xfrm>
            <a:custGeom>
              <a:avLst/>
              <a:gdLst/>
              <a:ahLst/>
              <a:cxnLst/>
              <a:rect l="0" t="0" r="0" b="0"/>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extLst>
      <p:ext uri="{BB962C8B-B14F-4D97-AF65-F5344CB8AC3E}">
        <p14:creationId xmlns:p14="http://schemas.microsoft.com/office/powerpoint/2010/main" val="220265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268961" y="3689603"/>
            <a:ext cx="6088120" cy="1938992"/>
          </a:xfrm>
          <a:prstGeom prst="rect">
            <a:avLst/>
          </a:prstGeom>
          <a:solidFill>
            <a:srgbClr val="063532"/>
          </a:solidFill>
        </p:spPr>
        <p:txBody>
          <a:bodyPr wrap="square" rtlCol="0" anchor="t">
            <a:spAutoFit/>
          </a:bodyPr>
          <a:lstStyle/>
          <a:p>
            <a:r>
              <a:rPr lang="en-GB" sz="6000">
                <a:solidFill>
                  <a:schemeClr val="bg1"/>
                </a:solidFill>
                <a:latin typeface="Arial Black" panose="020B0A04020102020204" pitchFamily="34" charset="0"/>
              </a:rPr>
              <a:t>STUDENT</a:t>
            </a:r>
          </a:p>
          <a:p>
            <a:r>
              <a:rPr lang="en-GB" sz="6000">
                <a:solidFill>
                  <a:schemeClr val="bg1"/>
                </a:solidFill>
                <a:latin typeface="Arial Black" panose="020B0A04020102020204" pitchFamily="34" charset="0"/>
              </a:rPr>
              <a:t>LIFE</a:t>
            </a:r>
          </a:p>
        </p:txBody>
      </p:sp>
    </p:spTree>
    <p:extLst>
      <p:ext uri="{BB962C8B-B14F-4D97-AF65-F5344CB8AC3E}">
        <p14:creationId xmlns:p14="http://schemas.microsoft.com/office/powerpoint/2010/main" val="3993002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06E"/>
        </a:solidFill>
        <a:effectLst/>
      </p:bgPr>
    </p:bg>
    <p:spTree>
      <p:nvGrpSpPr>
        <p:cNvPr id="1" name=""/>
        <p:cNvGrpSpPr/>
        <p:nvPr/>
      </p:nvGrpSpPr>
      <p:grpSpPr>
        <a:xfrm>
          <a:off x="0" y="0"/>
          <a:ext cx="0" cy="0"/>
          <a:chOff x="0" y="0"/>
          <a:chExt cx="0" cy="0"/>
        </a:xfrm>
      </p:grpSpPr>
      <p:sp>
        <p:nvSpPr>
          <p:cNvPr id="8" name="Folded Corner 7"/>
          <p:cNvSpPr/>
          <p:nvPr/>
        </p:nvSpPr>
        <p:spPr>
          <a:xfrm rot="21432909">
            <a:off x="515938" y="957263"/>
            <a:ext cx="4652962" cy="4221162"/>
          </a:xfrm>
          <a:prstGeom prst="foldedCorne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147" name="TextBox 1"/>
          <p:cNvSpPr txBox="1">
            <a:spLocks noChangeArrowheads="1"/>
          </p:cNvSpPr>
          <p:nvPr/>
        </p:nvSpPr>
        <p:spPr bwMode="auto">
          <a:xfrm>
            <a:off x="8343900" y="982663"/>
            <a:ext cx="43942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8800">
                <a:solidFill>
                  <a:srgbClr val="063532"/>
                </a:solidFill>
              </a:rPr>
              <a:t>TRUE</a:t>
            </a:r>
          </a:p>
          <a:p>
            <a:endParaRPr lang="en-GB" altLang="en-US" sz="8800">
              <a:solidFill>
                <a:srgbClr val="063532"/>
              </a:solidFill>
            </a:endParaRPr>
          </a:p>
          <a:p>
            <a:r>
              <a:rPr lang="en-GB" altLang="en-US" sz="8800">
                <a:solidFill>
                  <a:srgbClr val="063532"/>
                </a:solidFill>
              </a:rPr>
              <a:t>FALSE</a:t>
            </a:r>
          </a:p>
        </p:txBody>
      </p:sp>
      <p:sp>
        <p:nvSpPr>
          <p:cNvPr id="3" name="Rectangle 2"/>
          <p:cNvSpPr/>
          <p:nvPr/>
        </p:nvSpPr>
        <p:spPr>
          <a:xfrm>
            <a:off x="7402513" y="1330325"/>
            <a:ext cx="809625" cy="809625"/>
          </a:xfrm>
          <a:prstGeom prst="rect">
            <a:avLst/>
          </a:prstGeom>
          <a:solidFill>
            <a:schemeClr val="bg1"/>
          </a:solidFill>
          <a:ln w="38100">
            <a:solidFill>
              <a:srgbClr val="0635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tangle 24"/>
          <p:cNvSpPr/>
          <p:nvPr/>
        </p:nvSpPr>
        <p:spPr>
          <a:xfrm>
            <a:off x="7402513" y="3994150"/>
            <a:ext cx="809625" cy="809625"/>
          </a:xfrm>
          <a:prstGeom prst="rect">
            <a:avLst/>
          </a:prstGeom>
          <a:solidFill>
            <a:schemeClr val="bg1"/>
          </a:solidFill>
          <a:ln w="38100">
            <a:solidFill>
              <a:srgbClr val="0635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TextBox 3"/>
          <p:cNvSpPr txBox="1">
            <a:spLocks noChangeArrowheads="1"/>
          </p:cNvSpPr>
          <p:nvPr/>
        </p:nvSpPr>
        <p:spPr bwMode="auto">
          <a:xfrm>
            <a:off x="7388225" y="1235075"/>
            <a:ext cx="80962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6000" b="1">
                <a:solidFill>
                  <a:srgbClr val="00A06E"/>
                </a:solidFill>
                <a:latin typeface="Wingdings" panose="05000000000000000000" pitchFamily="2" charset="2"/>
                <a:sym typeface="Wingdings" panose="05000000000000000000" pitchFamily="2" charset="2"/>
              </a:rPr>
              <a:t></a:t>
            </a:r>
            <a:endParaRPr lang="en-GB" altLang="en-US" sz="6000" b="1">
              <a:solidFill>
                <a:srgbClr val="00A06E"/>
              </a:solidFill>
              <a:latin typeface="Wingdings" panose="05000000000000000000" pitchFamily="2" charset="2"/>
            </a:endParaRPr>
          </a:p>
        </p:txBody>
      </p:sp>
      <p:sp>
        <p:nvSpPr>
          <p:cNvPr id="27" name="TextBox 26"/>
          <p:cNvSpPr txBox="1"/>
          <p:nvPr/>
        </p:nvSpPr>
        <p:spPr>
          <a:xfrm>
            <a:off x="7388225" y="3735388"/>
            <a:ext cx="809625" cy="1446212"/>
          </a:xfrm>
          <a:prstGeom prst="rect">
            <a:avLst/>
          </a:prstGeom>
          <a:noFill/>
        </p:spPr>
        <p:txBody>
          <a:bodyPr>
            <a:spAutoFit/>
          </a:bodyPr>
          <a:lstStyle/>
          <a:p>
            <a:pPr algn="ctr">
              <a:defRPr/>
            </a:pPr>
            <a:r>
              <a:rPr lang="en-GB" sz="8800" b="1">
                <a:solidFill>
                  <a:srgbClr val="00A06E"/>
                </a:solidFill>
                <a:latin typeface="+mn-lt"/>
                <a:sym typeface="Wingdings" panose="05000000000000000000" pitchFamily="2" charset="2"/>
              </a:rPr>
              <a:t></a:t>
            </a:r>
            <a:endParaRPr lang="en-GB" sz="8800" b="1">
              <a:solidFill>
                <a:srgbClr val="00A06E"/>
              </a:solidFill>
              <a:latin typeface="+mn-lt"/>
            </a:endParaRPr>
          </a:p>
        </p:txBody>
      </p:sp>
      <p:sp>
        <p:nvSpPr>
          <p:cNvPr id="6152" name="TextBox 27"/>
          <p:cNvSpPr txBox="1">
            <a:spLocks noChangeArrowheads="1"/>
          </p:cNvSpPr>
          <p:nvPr/>
        </p:nvSpPr>
        <p:spPr bwMode="auto">
          <a:xfrm rot="-184423">
            <a:off x="668338" y="1641475"/>
            <a:ext cx="43068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9600" b="1">
                <a:solidFill>
                  <a:srgbClr val="063532"/>
                </a:solidFill>
              </a:rPr>
              <a:t>True or False?</a:t>
            </a:r>
          </a:p>
        </p:txBody>
      </p:sp>
    </p:spTree>
    <p:extLst>
      <p:ext uri="{BB962C8B-B14F-4D97-AF65-F5344CB8AC3E}">
        <p14:creationId xmlns:p14="http://schemas.microsoft.com/office/powerpoint/2010/main" val="2713997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06E"/>
        </a:solidFill>
        <a:effectLst/>
      </p:bgPr>
    </p:bg>
    <p:spTree>
      <p:nvGrpSpPr>
        <p:cNvPr id="1" name=""/>
        <p:cNvGrpSpPr/>
        <p:nvPr/>
      </p:nvGrpSpPr>
      <p:grpSpPr>
        <a:xfrm>
          <a:off x="0" y="0"/>
          <a:ext cx="0" cy="0"/>
          <a:chOff x="0" y="0"/>
          <a:chExt cx="0" cy="0"/>
        </a:xfrm>
      </p:grpSpPr>
      <p:sp>
        <p:nvSpPr>
          <p:cNvPr id="8" name="Folded Corner 7"/>
          <p:cNvSpPr/>
          <p:nvPr/>
        </p:nvSpPr>
        <p:spPr>
          <a:xfrm rot="21432909">
            <a:off x="515938" y="957263"/>
            <a:ext cx="4652962" cy="4221162"/>
          </a:xfrm>
          <a:prstGeom prst="foldedCorne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9" name="Group 28"/>
          <p:cNvGrpSpPr/>
          <p:nvPr/>
        </p:nvGrpSpPr>
        <p:grpSpPr>
          <a:xfrm>
            <a:off x="2579339" y="1188138"/>
            <a:ext cx="526096" cy="520226"/>
            <a:chOff x="4917745" y="2235200"/>
            <a:chExt cx="2584952" cy="2489199"/>
          </a:xfrm>
          <a:effectLst>
            <a:outerShdw blurRad="50800" dist="25400" dir="8100000" algn="tr" rotWithShape="0">
              <a:prstClr val="black">
                <a:alpha val="45000"/>
              </a:prstClr>
            </a:outerShdw>
          </a:effectLst>
        </p:grpSpPr>
        <p:sp>
          <p:nvSpPr>
            <p:cNvPr id="30" name="Oval 29"/>
            <p:cNvSpPr/>
            <p:nvPr/>
          </p:nvSpPr>
          <p:spPr>
            <a:xfrm>
              <a:off x="4917745" y="2429067"/>
              <a:ext cx="2295331" cy="2295332"/>
            </a:xfrm>
            <a:prstGeom prst="ellipse">
              <a:avLst/>
            </a:prstGeom>
            <a:solidFill>
              <a:srgbClr val="00B0F0"/>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600"/>
            </a:p>
          </p:txBody>
        </p:sp>
        <p:sp>
          <p:nvSpPr>
            <p:cNvPr id="31" name="Oval 30"/>
            <p:cNvSpPr/>
            <p:nvPr/>
          </p:nvSpPr>
          <p:spPr>
            <a:xfrm>
              <a:off x="5484130" y="2913213"/>
              <a:ext cx="1253454" cy="1253453"/>
            </a:xfrm>
            <a:prstGeom prst="ellipse">
              <a:avLst/>
            </a:prstGeom>
            <a:solidFill>
              <a:srgbClr val="00698E"/>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600"/>
            </a:p>
          </p:txBody>
        </p:sp>
        <p:sp>
          <p:nvSpPr>
            <p:cNvPr id="32" name="Oval 31"/>
            <p:cNvSpPr/>
            <p:nvPr/>
          </p:nvSpPr>
          <p:spPr>
            <a:xfrm>
              <a:off x="5972471" y="2235200"/>
              <a:ext cx="1530226" cy="1530226"/>
            </a:xfrm>
            <a:prstGeom prst="ellipse">
              <a:avLst/>
            </a:prstGeom>
            <a:solidFill>
              <a:srgbClr val="00B0F0"/>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600"/>
            </a:p>
          </p:txBody>
        </p:sp>
      </p:grpSp>
      <p:sp>
        <p:nvSpPr>
          <p:cNvPr id="8196" name="TextBox 1"/>
          <p:cNvSpPr txBox="1">
            <a:spLocks noChangeArrowheads="1"/>
          </p:cNvSpPr>
          <p:nvPr/>
        </p:nvSpPr>
        <p:spPr bwMode="auto">
          <a:xfrm>
            <a:off x="8343900" y="982663"/>
            <a:ext cx="43942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8800">
                <a:solidFill>
                  <a:srgbClr val="063532"/>
                </a:solidFill>
              </a:rPr>
              <a:t>TRUE</a:t>
            </a:r>
          </a:p>
          <a:p>
            <a:endParaRPr lang="en-GB" altLang="en-US" sz="8800">
              <a:solidFill>
                <a:srgbClr val="063532"/>
              </a:solidFill>
            </a:endParaRPr>
          </a:p>
          <a:p>
            <a:r>
              <a:rPr lang="en-GB" altLang="en-US" sz="8800">
                <a:solidFill>
                  <a:srgbClr val="063532"/>
                </a:solidFill>
              </a:rPr>
              <a:t>FALSE</a:t>
            </a:r>
          </a:p>
        </p:txBody>
      </p:sp>
      <p:sp>
        <p:nvSpPr>
          <p:cNvPr id="3" name="Rectangle 2"/>
          <p:cNvSpPr/>
          <p:nvPr/>
        </p:nvSpPr>
        <p:spPr>
          <a:xfrm>
            <a:off x="7402513" y="1330325"/>
            <a:ext cx="809625" cy="809625"/>
          </a:xfrm>
          <a:prstGeom prst="rect">
            <a:avLst/>
          </a:prstGeom>
          <a:solidFill>
            <a:schemeClr val="bg1"/>
          </a:solidFill>
          <a:ln w="38100">
            <a:solidFill>
              <a:srgbClr val="0635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tangle 24"/>
          <p:cNvSpPr/>
          <p:nvPr/>
        </p:nvSpPr>
        <p:spPr>
          <a:xfrm>
            <a:off x="7402513" y="3994150"/>
            <a:ext cx="809625" cy="809625"/>
          </a:xfrm>
          <a:prstGeom prst="rect">
            <a:avLst/>
          </a:prstGeom>
          <a:solidFill>
            <a:schemeClr val="bg1"/>
          </a:solidFill>
          <a:ln w="38100">
            <a:solidFill>
              <a:srgbClr val="0635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TextBox 3"/>
          <p:cNvSpPr txBox="1">
            <a:spLocks noChangeArrowheads="1"/>
          </p:cNvSpPr>
          <p:nvPr/>
        </p:nvSpPr>
        <p:spPr bwMode="auto">
          <a:xfrm>
            <a:off x="7402513" y="3991134"/>
            <a:ext cx="811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6000" b="1">
                <a:solidFill>
                  <a:srgbClr val="00A06E"/>
                </a:solidFill>
                <a:latin typeface="Wingdings" panose="05000000000000000000" pitchFamily="2" charset="2"/>
                <a:sym typeface="Wingdings" panose="05000000000000000000" pitchFamily="2" charset="2"/>
              </a:rPr>
              <a:t></a:t>
            </a:r>
            <a:endParaRPr lang="en-GB" altLang="en-US" sz="6000" b="1">
              <a:solidFill>
                <a:srgbClr val="00A06E"/>
              </a:solidFill>
              <a:latin typeface="Wingdings" panose="05000000000000000000" pitchFamily="2" charset="2"/>
            </a:endParaRPr>
          </a:p>
        </p:txBody>
      </p:sp>
      <p:sp>
        <p:nvSpPr>
          <p:cNvPr id="28" name="TextBox 27"/>
          <p:cNvSpPr txBox="1"/>
          <p:nvPr/>
        </p:nvSpPr>
        <p:spPr>
          <a:xfrm rot="21391589">
            <a:off x="697074" y="1555617"/>
            <a:ext cx="4306887" cy="3416320"/>
          </a:xfrm>
          <a:prstGeom prst="rect">
            <a:avLst/>
          </a:prstGeom>
          <a:noFill/>
        </p:spPr>
        <p:txBody>
          <a:bodyPr>
            <a:spAutoFit/>
          </a:bodyPr>
          <a:lstStyle/>
          <a:p>
            <a:pPr>
              <a:defRPr/>
            </a:pPr>
            <a:r>
              <a:rPr lang="en-GB" sz="5400">
                <a:solidFill>
                  <a:srgbClr val="063532"/>
                </a:solidFill>
              </a:rPr>
              <a:t>Being a student is only about studying.</a:t>
            </a:r>
          </a:p>
        </p:txBody>
      </p:sp>
    </p:spTree>
    <p:extLst>
      <p:ext uri="{BB962C8B-B14F-4D97-AF65-F5344CB8AC3E}">
        <p14:creationId xmlns:p14="http://schemas.microsoft.com/office/powerpoint/2010/main" val="2000601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A06E"/>
        </a:solidFill>
        <a:effectLst/>
      </p:bgPr>
    </p:bg>
    <p:spTree>
      <p:nvGrpSpPr>
        <p:cNvPr id="1" name=""/>
        <p:cNvGrpSpPr/>
        <p:nvPr/>
      </p:nvGrpSpPr>
      <p:grpSpPr>
        <a:xfrm>
          <a:off x="0" y="0"/>
          <a:ext cx="0" cy="0"/>
          <a:chOff x="0" y="0"/>
          <a:chExt cx="0" cy="0"/>
        </a:xfrm>
      </p:grpSpPr>
      <p:sp>
        <p:nvSpPr>
          <p:cNvPr id="8" name="Folded Corner 7"/>
          <p:cNvSpPr/>
          <p:nvPr/>
        </p:nvSpPr>
        <p:spPr>
          <a:xfrm rot="21432909">
            <a:off x="515938" y="957263"/>
            <a:ext cx="4652962" cy="4221162"/>
          </a:xfrm>
          <a:prstGeom prst="foldedCorne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91" name="TextBox 1"/>
          <p:cNvSpPr txBox="1">
            <a:spLocks noChangeArrowheads="1"/>
          </p:cNvSpPr>
          <p:nvPr/>
        </p:nvSpPr>
        <p:spPr bwMode="auto">
          <a:xfrm>
            <a:off x="8343900" y="982663"/>
            <a:ext cx="43942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8800">
                <a:solidFill>
                  <a:srgbClr val="063532"/>
                </a:solidFill>
              </a:rPr>
              <a:t>TRUE</a:t>
            </a:r>
          </a:p>
          <a:p>
            <a:endParaRPr lang="en-GB" altLang="en-US" sz="8800">
              <a:solidFill>
                <a:srgbClr val="063532"/>
              </a:solidFill>
            </a:endParaRPr>
          </a:p>
          <a:p>
            <a:r>
              <a:rPr lang="en-GB" altLang="en-US" sz="8800">
                <a:solidFill>
                  <a:srgbClr val="063532"/>
                </a:solidFill>
              </a:rPr>
              <a:t>FALSE</a:t>
            </a:r>
          </a:p>
        </p:txBody>
      </p:sp>
      <p:sp>
        <p:nvSpPr>
          <p:cNvPr id="3" name="Rectangle 2"/>
          <p:cNvSpPr/>
          <p:nvPr/>
        </p:nvSpPr>
        <p:spPr>
          <a:xfrm>
            <a:off x="7402513" y="1330325"/>
            <a:ext cx="809625" cy="809625"/>
          </a:xfrm>
          <a:prstGeom prst="rect">
            <a:avLst/>
          </a:prstGeom>
          <a:solidFill>
            <a:schemeClr val="bg1"/>
          </a:solidFill>
          <a:ln w="38100">
            <a:solidFill>
              <a:srgbClr val="0635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tangle 24"/>
          <p:cNvSpPr/>
          <p:nvPr/>
        </p:nvSpPr>
        <p:spPr>
          <a:xfrm>
            <a:off x="7402513" y="3994150"/>
            <a:ext cx="809625" cy="809625"/>
          </a:xfrm>
          <a:prstGeom prst="rect">
            <a:avLst/>
          </a:prstGeom>
          <a:solidFill>
            <a:schemeClr val="bg1"/>
          </a:solidFill>
          <a:ln w="38100">
            <a:solidFill>
              <a:srgbClr val="0635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TextBox 26"/>
          <p:cNvSpPr txBox="1">
            <a:spLocks noChangeArrowheads="1"/>
          </p:cNvSpPr>
          <p:nvPr/>
        </p:nvSpPr>
        <p:spPr bwMode="auto">
          <a:xfrm>
            <a:off x="7417019" y="1330325"/>
            <a:ext cx="811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6000" b="1">
                <a:solidFill>
                  <a:srgbClr val="00A06E"/>
                </a:solidFill>
                <a:latin typeface="Wingdings" panose="05000000000000000000" pitchFamily="2" charset="2"/>
                <a:sym typeface="Wingdings" panose="05000000000000000000" pitchFamily="2" charset="2"/>
              </a:rPr>
              <a:t></a:t>
            </a:r>
            <a:endParaRPr lang="en-GB" altLang="en-US" sz="6000" b="1">
              <a:solidFill>
                <a:srgbClr val="00A06E"/>
              </a:solidFill>
              <a:latin typeface="Wingdings" panose="05000000000000000000" pitchFamily="2" charset="2"/>
            </a:endParaRPr>
          </a:p>
        </p:txBody>
      </p:sp>
      <p:sp>
        <p:nvSpPr>
          <p:cNvPr id="28" name="TextBox 27"/>
          <p:cNvSpPr txBox="1"/>
          <p:nvPr/>
        </p:nvSpPr>
        <p:spPr>
          <a:xfrm rot="21391589">
            <a:off x="669925" y="1952983"/>
            <a:ext cx="4306888" cy="2585323"/>
          </a:xfrm>
          <a:prstGeom prst="rect">
            <a:avLst/>
          </a:prstGeom>
          <a:noFill/>
        </p:spPr>
        <p:txBody>
          <a:bodyPr>
            <a:spAutoFit/>
          </a:bodyPr>
          <a:lstStyle/>
          <a:p>
            <a:pPr>
              <a:defRPr/>
            </a:pPr>
            <a:r>
              <a:rPr lang="en-GB" sz="5400">
                <a:solidFill>
                  <a:srgbClr val="063532"/>
                </a:solidFill>
              </a:rPr>
              <a:t>You get a personal tutor at university. </a:t>
            </a:r>
          </a:p>
        </p:txBody>
      </p:sp>
      <p:grpSp>
        <p:nvGrpSpPr>
          <p:cNvPr id="49" name="Group 48"/>
          <p:cNvGrpSpPr/>
          <p:nvPr/>
        </p:nvGrpSpPr>
        <p:grpSpPr>
          <a:xfrm rot="21356622">
            <a:off x="2579338" y="1059328"/>
            <a:ext cx="526096" cy="520226"/>
            <a:chOff x="4917745" y="2235200"/>
            <a:chExt cx="2584952" cy="2489199"/>
          </a:xfrm>
          <a:effectLst>
            <a:outerShdw blurRad="50800" dist="25400" dir="8100000" algn="tr" rotWithShape="0">
              <a:prstClr val="black">
                <a:alpha val="45000"/>
              </a:prstClr>
            </a:outerShdw>
          </a:effectLst>
        </p:grpSpPr>
        <p:sp>
          <p:nvSpPr>
            <p:cNvPr id="50" name="Oval 49"/>
            <p:cNvSpPr/>
            <p:nvPr/>
          </p:nvSpPr>
          <p:spPr>
            <a:xfrm>
              <a:off x="4917745" y="2429067"/>
              <a:ext cx="2295331" cy="2295332"/>
            </a:xfrm>
            <a:prstGeom prst="ellipse">
              <a:avLst/>
            </a:prstGeom>
            <a:solidFill>
              <a:srgbClr val="EBE600"/>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600"/>
            </a:p>
          </p:txBody>
        </p:sp>
        <p:sp>
          <p:nvSpPr>
            <p:cNvPr id="51" name="Oval 50"/>
            <p:cNvSpPr/>
            <p:nvPr/>
          </p:nvSpPr>
          <p:spPr>
            <a:xfrm>
              <a:off x="5484130" y="2913213"/>
              <a:ext cx="1253454" cy="1253453"/>
            </a:xfrm>
            <a:prstGeom prst="ellipse">
              <a:avLst/>
            </a:prstGeom>
            <a:solidFill>
              <a:srgbClr val="A6A200"/>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600"/>
            </a:p>
          </p:txBody>
        </p:sp>
        <p:sp>
          <p:nvSpPr>
            <p:cNvPr id="52" name="Oval 51"/>
            <p:cNvSpPr/>
            <p:nvPr/>
          </p:nvSpPr>
          <p:spPr>
            <a:xfrm>
              <a:off x="5972471" y="2235200"/>
              <a:ext cx="1530226" cy="1530226"/>
            </a:xfrm>
            <a:prstGeom prst="ellipse">
              <a:avLst/>
            </a:prstGeom>
            <a:solidFill>
              <a:srgbClr val="EBE600"/>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600"/>
            </a:p>
          </p:txBody>
        </p:sp>
      </p:grpSp>
    </p:spTree>
    <p:extLst>
      <p:ext uri="{BB962C8B-B14F-4D97-AF65-F5344CB8AC3E}">
        <p14:creationId xmlns:p14="http://schemas.microsoft.com/office/powerpoint/2010/main" val="2195766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06E"/>
        </a:solidFill>
        <a:effectLst/>
      </p:bgPr>
    </p:bg>
    <p:spTree>
      <p:nvGrpSpPr>
        <p:cNvPr id="1" name=""/>
        <p:cNvGrpSpPr/>
        <p:nvPr/>
      </p:nvGrpSpPr>
      <p:grpSpPr>
        <a:xfrm>
          <a:off x="0" y="0"/>
          <a:ext cx="0" cy="0"/>
          <a:chOff x="0" y="0"/>
          <a:chExt cx="0" cy="0"/>
        </a:xfrm>
      </p:grpSpPr>
      <p:sp>
        <p:nvSpPr>
          <p:cNvPr id="8" name="Folded Corner 7"/>
          <p:cNvSpPr/>
          <p:nvPr/>
        </p:nvSpPr>
        <p:spPr>
          <a:xfrm rot="21432909">
            <a:off x="515938" y="957263"/>
            <a:ext cx="4652962" cy="4221162"/>
          </a:xfrm>
          <a:prstGeom prst="foldedCorne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243" name="TextBox 1"/>
          <p:cNvSpPr txBox="1">
            <a:spLocks noChangeArrowheads="1"/>
          </p:cNvSpPr>
          <p:nvPr/>
        </p:nvSpPr>
        <p:spPr bwMode="auto">
          <a:xfrm>
            <a:off x="8343900" y="982663"/>
            <a:ext cx="43942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8800">
                <a:solidFill>
                  <a:srgbClr val="063532"/>
                </a:solidFill>
              </a:rPr>
              <a:t>TRUE</a:t>
            </a:r>
          </a:p>
          <a:p>
            <a:endParaRPr lang="en-GB" altLang="en-US" sz="8800">
              <a:solidFill>
                <a:srgbClr val="063532"/>
              </a:solidFill>
            </a:endParaRPr>
          </a:p>
          <a:p>
            <a:r>
              <a:rPr lang="en-GB" altLang="en-US" sz="8800">
                <a:solidFill>
                  <a:srgbClr val="063532"/>
                </a:solidFill>
              </a:rPr>
              <a:t>FALSE</a:t>
            </a:r>
          </a:p>
        </p:txBody>
      </p:sp>
      <p:sp>
        <p:nvSpPr>
          <p:cNvPr id="3" name="Rectangle 2"/>
          <p:cNvSpPr/>
          <p:nvPr/>
        </p:nvSpPr>
        <p:spPr>
          <a:xfrm>
            <a:off x="7402513" y="1330325"/>
            <a:ext cx="809625" cy="809625"/>
          </a:xfrm>
          <a:prstGeom prst="rect">
            <a:avLst/>
          </a:prstGeom>
          <a:solidFill>
            <a:schemeClr val="bg1"/>
          </a:solidFill>
          <a:ln w="38100">
            <a:solidFill>
              <a:srgbClr val="0635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tangle 24"/>
          <p:cNvSpPr/>
          <p:nvPr/>
        </p:nvSpPr>
        <p:spPr>
          <a:xfrm>
            <a:off x="7402513" y="3994150"/>
            <a:ext cx="809625" cy="809625"/>
          </a:xfrm>
          <a:prstGeom prst="rect">
            <a:avLst/>
          </a:prstGeom>
          <a:solidFill>
            <a:schemeClr val="bg1"/>
          </a:solidFill>
          <a:ln w="38100">
            <a:solidFill>
              <a:srgbClr val="0635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TextBox 26"/>
          <p:cNvSpPr txBox="1">
            <a:spLocks noChangeArrowheads="1"/>
          </p:cNvSpPr>
          <p:nvPr/>
        </p:nvSpPr>
        <p:spPr bwMode="auto">
          <a:xfrm>
            <a:off x="7415213" y="3979863"/>
            <a:ext cx="811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6000" b="1">
                <a:solidFill>
                  <a:srgbClr val="00A06E"/>
                </a:solidFill>
                <a:latin typeface="Wingdings" panose="05000000000000000000" pitchFamily="2" charset="2"/>
                <a:sym typeface="Wingdings" panose="05000000000000000000" pitchFamily="2" charset="2"/>
              </a:rPr>
              <a:t></a:t>
            </a:r>
            <a:endParaRPr lang="en-GB" altLang="en-US" sz="6000" b="1">
              <a:solidFill>
                <a:srgbClr val="00A06E"/>
              </a:solidFill>
              <a:latin typeface="Wingdings" panose="05000000000000000000" pitchFamily="2" charset="2"/>
            </a:endParaRPr>
          </a:p>
        </p:txBody>
      </p:sp>
      <p:sp>
        <p:nvSpPr>
          <p:cNvPr id="28" name="TextBox 27"/>
          <p:cNvSpPr txBox="1"/>
          <p:nvPr/>
        </p:nvSpPr>
        <p:spPr>
          <a:xfrm rot="21391589">
            <a:off x="654050" y="2047439"/>
            <a:ext cx="4306888" cy="2585323"/>
          </a:xfrm>
          <a:prstGeom prst="rect">
            <a:avLst/>
          </a:prstGeom>
          <a:noFill/>
        </p:spPr>
        <p:txBody>
          <a:bodyPr>
            <a:spAutoFit/>
          </a:bodyPr>
          <a:lstStyle/>
          <a:p>
            <a:pPr>
              <a:defRPr/>
            </a:pPr>
            <a:r>
              <a:rPr lang="en-GB" sz="5400">
                <a:solidFill>
                  <a:srgbClr val="063532"/>
                </a:solidFill>
              </a:rPr>
              <a:t>You can’t have a part time job at University. </a:t>
            </a:r>
          </a:p>
        </p:txBody>
      </p:sp>
      <p:grpSp>
        <p:nvGrpSpPr>
          <p:cNvPr id="12" name="Group 11"/>
          <p:cNvGrpSpPr/>
          <p:nvPr/>
        </p:nvGrpSpPr>
        <p:grpSpPr>
          <a:xfrm rot="21599113">
            <a:off x="2560055" y="1070547"/>
            <a:ext cx="526096" cy="520226"/>
            <a:chOff x="4917745" y="2235200"/>
            <a:chExt cx="2584952" cy="2489199"/>
          </a:xfrm>
          <a:effectLst>
            <a:outerShdw blurRad="50800" dist="25400" dir="8100000" algn="tr" rotWithShape="0">
              <a:prstClr val="black">
                <a:alpha val="45000"/>
              </a:prstClr>
            </a:outerShdw>
          </a:effectLst>
        </p:grpSpPr>
        <p:sp>
          <p:nvSpPr>
            <p:cNvPr id="13" name="Oval 12"/>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600"/>
            </a:p>
          </p:txBody>
        </p:sp>
        <p:sp>
          <p:nvSpPr>
            <p:cNvPr id="14" name="Oval 13"/>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600"/>
            </a:p>
          </p:txBody>
        </p:sp>
        <p:sp>
          <p:nvSpPr>
            <p:cNvPr id="15" name="Oval 14"/>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600"/>
            </a:p>
          </p:txBody>
        </p:sp>
      </p:grpSp>
    </p:spTree>
    <p:extLst>
      <p:ext uri="{BB962C8B-B14F-4D97-AF65-F5344CB8AC3E}">
        <p14:creationId xmlns:p14="http://schemas.microsoft.com/office/powerpoint/2010/main" val="576952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A06E"/>
        </a:solidFill>
        <a:effectLst/>
      </p:bgPr>
    </p:bg>
    <p:spTree>
      <p:nvGrpSpPr>
        <p:cNvPr id="1" name=""/>
        <p:cNvGrpSpPr/>
        <p:nvPr/>
      </p:nvGrpSpPr>
      <p:grpSpPr>
        <a:xfrm>
          <a:off x="0" y="0"/>
          <a:ext cx="0" cy="0"/>
          <a:chOff x="0" y="0"/>
          <a:chExt cx="0" cy="0"/>
        </a:xfrm>
      </p:grpSpPr>
      <p:sp>
        <p:nvSpPr>
          <p:cNvPr id="8" name="Folded Corner 7"/>
          <p:cNvSpPr/>
          <p:nvPr/>
        </p:nvSpPr>
        <p:spPr>
          <a:xfrm rot="21432909">
            <a:off x="515938" y="957263"/>
            <a:ext cx="4652962" cy="4221162"/>
          </a:xfrm>
          <a:prstGeom prst="foldedCorne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339" name="TextBox 1"/>
          <p:cNvSpPr txBox="1">
            <a:spLocks noChangeArrowheads="1"/>
          </p:cNvSpPr>
          <p:nvPr/>
        </p:nvSpPr>
        <p:spPr bwMode="auto">
          <a:xfrm>
            <a:off x="8343900" y="982663"/>
            <a:ext cx="43942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8800">
                <a:solidFill>
                  <a:srgbClr val="063532"/>
                </a:solidFill>
              </a:rPr>
              <a:t>TRUE</a:t>
            </a:r>
          </a:p>
          <a:p>
            <a:endParaRPr lang="en-GB" altLang="en-US" sz="8800">
              <a:solidFill>
                <a:srgbClr val="063532"/>
              </a:solidFill>
            </a:endParaRPr>
          </a:p>
          <a:p>
            <a:r>
              <a:rPr lang="en-GB" altLang="en-US" sz="8800">
                <a:solidFill>
                  <a:srgbClr val="063532"/>
                </a:solidFill>
              </a:rPr>
              <a:t>FALSE</a:t>
            </a:r>
          </a:p>
        </p:txBody>
      </p:sp>
      <p:sp>
        <p:nvSpPr>
          <p:cNvPr id="3" name="Rectangle 2"/>
          <p:cNvSpPr/>
          <p:nvPr/>
        </p:nvSpPr>
        <p:spPr>
          <a:xfrm>
            <a:off x="7402513" y="1330325"/>
            <a:ext cx="809625" cy="809625"/>
          </a:xfrm>
          <a:prstGeom prst="rect">
            <a:avLst/>
          </a:prstGeom>
          <a:solidFill>
            <a:schemeClr val="bg1"/>
          </a:solidFill>
          <a:ln w="38100">
            <a:solidFill>
              <a:srgbClr val="0635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tangle 24"/>
          <p:cNvSpPr/>
          <p:nvPr/>
        </p:nvSpPr>
        <p:spPr>
          <a:xfrm>
            <a:off x="7402513" y="3994150"/>
            <a:ext cx="809625" cy="809625"/>
          </a:xfrm>
          <a:prstGeom prst="rect">
            <a:avLst/>
          </a:prstGeom>
          <a:solidFill>
            <a:schemeClr val="bg1"/>
          </a:solidFill>
          <a:ln w="38100">
            <a:solidFill>
              <a:srgbClr val="0635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TextBox 26"/>
          <p:cNvSpPr txBox="1">
            <a:spLocks noChangeArrowheads="1"/>
          </p:cNvSpPr>
          <p:nvPr/>
        </p:nvSpPr>
        <p:spPr bwMode="auto">
          <a:xfrm>
            <a:off x="7353116" y="3976122"/>
            <a:ext cx="809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6000" b="1">
                <a:solidFill>
                  <a:srgbClr val="00A06E"/>
                </a:solidFill>
                <a:latin typeface="Wingdings" panose="05000000000000000000" pitchFamily="2" charset="2"/>
                <a:sym typeface="Wingdings" panose="05000000000000000000" pitchFamily="2" charset="2"/>
              </a:rPr>
              <a:t></a:t>
            </a:r>
            <a:endParaRPr lang="en-GB" altLang="en-US" sz="6000" b="1">
              <a:solidFill>
                <a:srgbClr val="00A06E"/>
              </a:solidFill>
              <a:latin typeface="Wingdings" panose="05000000000000000000" pitchFamily="2" charset="2"/>
            </a:endParaRPr>
          </a:p>
        </p:txBody>
      </p:sp>
      <p:sp>
        <p:nvSpPr>
          <p:cNvPr id="28" name="TextBox 27"/>
          <p:cNvSpPr txBox="1"/>
          <p:nvPr/>
        </p:nvSpPr>
        <p:spPr>
          <a:xfrm rot="21391589">
            <a:off x="669925" y="1846055"/>
            <a:ext cx="4306888" cy="2800767"/>
          </a:xfrm>
          <a:prstGeom prst="rect">
            <a:avLst/>
          </a:prstGeom>
          <a:noFill/>
        </p:spPr>
        <p:txBody>
          <a:bodyPr>
            <a:spAutoFit/>
          </a:bodyPr>
          <a:lstStyle/>
          <a:p>
            <a:pPr>
              <a:defRPr/>
            </a:pPr>
            <a:r>
              <a:rPr lang="en-GB" sz="4400">
                <a:solidFill>
                  <a:srgbClr val="063532"/>
                </a:solidFill>
              </a:rPr>
              <a:t>You have to live in university accommodation in your first year.  </a:t>
            </a:r>
            <a:endParaRPr lang="en-GB" sz="4400" u="sng">
              <a:solidFill>
                <a:srgbClr val="063532"/>
              </a:solidFill>
              <a:effectLst>
                <a:outerShdw blurRad="38100" dist="38100" dir="2700000" algn="tl">
                  <a:srgbClr val="000000">
                    <a:alpha val="43137"/>
                  </a:srgbClr>
                </a:outerShdw>
              </a:effectLst>
            </a:endParaRPr>
          </a:p>
        </p:txBody>
      </p:sp>
      <p:grpSp>
        <p:nvGrpSpPr>
          <p:cNvPr id="24" name="Group 23"/>
          <p:cNvGrpSpPr/>
          <p:nvPr/>
        </p:nvGrpSpPr>
        <p:grpSpPr>
          <a:xfrm>
            <a:off x="2461009" y="1010844"/>
            <a:ext cx="526096" cy="520226"/>
            <a:chOff x="4917745" y="2235200"/>
            <a:chExt cx="2584952" cy="2489199"/>
          </a:xfrm>
          <a:effectLst>
            <a:outerShdw blurRad="50800" dist="25400" dir="8100000" algn="tr" rotWithShape="0">
              <a:prstClr val="black">
                <a:alpha val="45000"/>
              </a:prstClr>
            </a:outerShdw>
          </a:effectLst>
        </p:grpSpPr>
        <p:sp>
          <p:nvSpPr>
            <p:cNvPr id="26" name="Oval 25"/>
            <p:cNvSpPr/>
            <p:nvPr/>
          </p:nvSpPr>
          <p:spPr>
            <a:xfrm>
              <a:off x="4917745" y="2429067"/>
              <a:ext cx="2295331" cy="2295332"/>
            </a:xfrm>
            <a:prstGeom prst="ellipse">
              <a:avLst/>
            </a:prstGeom>
            <a:solidFill>
              <a:srgbClr val="00B0F0"/>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600"/>
            </a:p>
          </p:txBody>
        </p:sp>
        <p:sp>
          <p:nvSpPr>
            <p:cNvPr id="29" name="Oval 28"/>
            <p:cNvSpPr/>
            <p:nvPr/>
          </p:nvSpPr>
          <p:spPr>
            <a:xfrm>
              <a:off x="5484130" y="2913213"/>
              <a:ext cx="1253454" cy="1253453"/>
            </a:xfrm>
            <a:prstGeom prst="ellipse">
              <a:avLst/>
            </a:prstGeom>
            <a:solidFill>
              <a:srgbClr val="00698E"/>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600"/>
            </a:p>
          </p:txBody>
        </p:sp>
        <p:sp>
          <p:nvSpPr>
            <p:cNvPr id="30" name="Oval 29"/>
            <p:cNvSpPr/>
            <p:nvPr/>
          </p:nvSpPr>
          <p:spPr>
            <a:xfrm>
              <a:off x="5972471" y="2235200"/>
              <a:ext cx="1530226" cy="1530226"/>
            </a:xfrm>
            <a:prstGeom prst="ellipse">
              <a:avLst/>
            </a:prstGeom>
            <a:solidFill>
              <a:srgbClr val="00B0F0"/>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600"/>
            </a:p>
          </p:txBody>
        </p:sp>
      </p:grpSp>
    </p:spTree>
    <p:extLst>
      <p:ext uri="{BB962C8B-B14F-4D97-AF65-F5344CB8AC3E}">
        <p14:creationId xmlns:p14="http://schemas.microsoft.com/office/powerpoint/2010/main" val="2493793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06E"/>
        </a:solidFill>
        <a:effectLst/>
      </p:bgPr>
    </p:bg>
    <p:spTree>
      <p:nvGrpSpPr>
        <p:cNvPr id="1" name=""/>
        <p:cNvGrpSpPr/>
        <p:nvPr/>
      </p:nvGrpSpPr>
      <p:grpSpPr>
        <a:xfrm>
          <a:off x="0" y="0"/>
          <a:ext cx="0" cy="0"/>
          <a:chOff x="0" y="0"/>
          <a:chExt cx="0" cy="0"/>
        </a:xfrm>
      </p:grpSpPr>
      <p:sp>
        <p:nvSpPr>
          <p:cNvPr id="8" name="Folded Corner 7"/>
          <p:cNvSpPr/>
          <p:nvPr/>
        </p:nvSpPr>
        <p:spPr>
          <a:xfrm rot="21432909">
            <a:off x="515938" y="957263"/>
            <a:ext cx="4652962" cy="4221162"/>
          </a:xfrm>
          <a:prstGeom prst="foldedCorne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91" name="TextBox 1"/>
          <p:cNvSpPr txBox="1">
            <a:spLocks noChangeArrowheads="1"/>
          </p:cNvSpPr>
          <p:nvPr/>
        </p:nvSpPr>
        <p:spPr bwMode="auto">
          <a:xfrm>
            <a:off x="8343900" y="982663"/>
            <a:ext cx="43942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8800">
                <a:solidFill>
                  <a:srgbClr val="063532"/>
                </a:solidFill>
              </a:rPr>
              <a:t>TRUE</a:t>
            </a:r>
          </a:p>
          <a:p>
            <a:endParaRPr lang="en-GB" altLang="en-US" sz="8800">
              <a:solidFill>
                <a:srgbClr val="063532"/>
              </a:solidFill>
            </a:endParaRPr>
          </a:p>
          <a:p>
            <a:r>
              <a:rPr lang="en-GB" altLang="en-US" sz="8800">
                <a:solidFill>
                  <a:srgbClr val="063532"/>
                </a:solidFill>
              </a:rPr>
              <a:t>FALSE</a:t>
            </a:r>
          </a:p>
        </p:txBody>
      </p:sp>
      <p:sp>
        <p:nvSpPr>
          <p:cNvPr id="3" name="Rectangle 2"/>
          <p:cNvSpPr/>
          <p:nvPr/>
        </p:nvSpPr>
        <p:spPr>
          <a:xfrm>
            <a:off x="7402513" y="1330325"/>
            <a:ext cx="809625" cy="809625"/>
          </a:xfrm>
          <a:prstGeom prst="rect">
            <a:avLst/>
          </a:prstGeom>
          <a:solidFill>
            <a:schemeClr val="bg1"/>
          </a:solidFill>
          <a:ln w="38100">
            <a:solidFill>
              <a:srgbClr val="0635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tangle 24"/>
          <p:cNvSpPr/>
          <p:nvPr/>
        </p:nvSpPr>
        <p:spPr>
          <a:xfrm>
            <a:off x="7402513" y="3994150"/>
            <a:ext cx="809625" cy="809625"/>
          </a:xfrm>
          <a:prstGeom prst="rect">
            <a:avLst/>
          </a:prstGeom>
          <a:solidFill>
            <a:schemeClr val="bg1"/>
          </a:solidFill>
          <a:ln w="38100">
            <a:solidFill>
              <a:srgbClr val="0635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TextBox 26"/>
          <p:cNvSpPr txBox="1">
            <a:spLocks noChangeArrowheads="1"/>
          </p:cNvSpPr>
          <p:nvPr/>
        </p:nvSpPr>
        <p:spPr bwMode="auto">
          <a:xfrm>
            <a:off x="7417019" y="1330325"/>
            <a:ext cx="811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6000" b="1">
                <a:solidFill>
                  <a:srgbClr val="00A06E"/>
                </a:solidFill>
                <a:latin typeface="Wingdings" panose="05000000000000000000" pitchFamily="2" charset="2"/>
                <a:sym typeface="Wingdings" panose="05000000000000000000" pitchFamily="2" charset="2"/>
              </a:rPr>
              <a:t></a:t>
            </a:r>
            <a:endParaRPr lang="en-GB" altLang="en-US" sz="6000" b="1">
              <a:solidFill>
                <a:srgbClr val="00A06E"/>
              </a:solidFill>
              <a:latin typeface="Wingdings" panose="05000000000000000000" pitchFamily="2" charset="2"/>
            </a:endParaRPr>
          </a:p>
        </p:txBody>
      </p:sp>
      <p:sp>
        <p:nvSpPr>
          <p:cNvPr id="28" name="TextBox 27"/>
          <p:cNvSpPr txBox="1"/>
          <p:nvPr/>
        </p:nvSpPr>
        <p:spPr>
          <a:xfrm rot="21391589">
            <a:off x="669925" y="1537485"/>
            <a:ext cx="4306888" cy="3416320"/>
          </a:xfrm>
          <a:prstGeom prst="rect">
            <a:avLst/>
          </a:prstGeom>
          <a:noFill/>
        </p:spPr>
        <p:txBody>
          <a:bodyPr>
            <a:spAutoFit/>
          </a:bodyPr>
          <a:lstStyle/>
          <a:p>
            <a:pPr>
              <a:defRPr/>
            </a:pPr>
            <a:r>
              <a:rPr lang="en-GB" sz="5400">
                <a:solidFill>
                  <a:srgbClr val="063532"/>
                </a:solidFill>
              </a:rPr>
              <a:t>You become more independent at university. </a:t>
            </a:r>
          </a:p>
        </p:txBody>
      </p:sp>
      <p:grpSp>
        <p:nvGrpSpPr>
          <p:cNvPr id="49" name="Group 48"/>
          <p:cNvGrpSpPr/>
          <p:nvPr/>
        </p:nvGrpSpPr>
        <p:grpSpPr>
          <a:xfrm rot="21356622">
            <a:off x="2579338" y="1059328"/>
            <a:ext cx="526096" cy="520226"/>
            <a:chOff x="4917745" y="2235200"/>
            <a:chExt cx="2584952" cy="2489199"/>
          </a:xfrm>
          <a:effectLst>
            <a:outerShdw blurRad="50800" dist="25400" dir="8100000" algn="tr" rotWithShape="0">
              <a:prstClr val="black">
                <a:alpha val="45000"/>
              </a:prstClr>
            </a:outerShdw>
          </a:effectLst>
        </p:grpSpPr>
        <p:sp>
          <p:nvSpPr>
            <p:cNvPr id="50" name="Oval 49"/>
            <p:cNvSpPr/>
            <p:nvPr/>
          </p:nvSpPr>
          <p:spPr>
            <a:xfrm>
              <a:off x="4917745" y="2429067"/>
              <a:ext cx="2295331" cy="2295332"/>
            </a:xfrm>
            <a:prstGeom prst="ellipse">
              <a:avLst/>
            </a:prstGeom>
            <a:solidFill>
              <a:srgbClr val="EBE600"/>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600"/>
            </a:p>
          </p:txBody>
        </p:sp>
        <p:sp>
          <p:nvSpPr>
            <p:cNvPr id="51" name="Oval 50"/>
            <p:cNvSpPr/>
            <p:nvPr/>
          </p:nvSpPr>
          <p:spPr>
            <a:xfrm>
              <a:off x="5484130" y="2913213"/>
              <a:ext cx="1253454" cy="1253453"/>
            </a:xfrm>
            <a:prstGeom prst="ellipse">
              <a:avLst/>
            </a:prstGeom>
            <a:solidFill>
              <a:srgbClr val="A6A200"/>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600"/>
            </a:p>
          </p:txBody>
        </p:sp>
        <p:sp>
          <p:nvSpPr>
            <p:cNvPr id="52" name="Oval 51"/>
            <p:cNvSpPr/>
            <p:nvPr/>
          </p:nvSpPr>
          <p:spPr>
            <a:xfrm>
              <a:off x="5972471" y="2235200"/>
              <a:ext cx="1530226" cy="1530226"/>
            </a:xfrm>
            <a:prstGeom prst="ellipse">
              <a:avLst/>
            </a:prstGeom>
            <a:solidFill>
              <a:srgbClr val="EBE600"/>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600"/>
            </a:p>
          </p:txBody>
        </p:sp>
      </p:grpSp>
    </p:spTree>
    <p:extLst>
      <p:ext uri="{BB962C8B-B14F-4D97-AF65-F5344CB8AC3E}">
        <p14:creationId xmlns:p14="http://schemas.microsoft.com/office/powerpoint/2010/main" val="3163330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121478" y="2558893"/>
            <a:ext cx="6088120" cy="3785652"/>
          </a:xfrm>
          <a:prstGeom prst="rect">
            <a:avLst/>
          </a:prstGeom>
          <a:solidFill>
            <a:srgbClr val="063532"/>
          </a:solidFill>
        </p:spPr>
        <p:txBody>
          <a:bodyPr wrap="square" rtlCol="0" anchor="t">
            <a:spAutoFit/>
          </a:bodyPr>
          <a:lstStyle/>
          <a:p>
            <a:r>
              <a:rPr lang="en-GB" sz="6000" dirty="0">
                <a:solidFill>
                  <a:schemeClr val="bg1"/>
                </a:solidFill>
                <a:latin typeface="Arial Black" panose="020B0A04020102020204" pitchFamily="34" charset="0"/>
              </a:rPr>
              <a:t>WHAT TO EXPECT &amp;</a:t>
            </a:r>
          </a:p>
          <a:p>
            <a:r>
              <a:rPr lang="en-GB" sz="6000" dirty="0">
                <a:solidFill>
                  <a:schemeClr val="bg1"/>
                </a:solidFill>
                <a:latin typeface="Arial Black" panose="020B0A04020102020204" pitchFamily="34" charset="0"/>
              </a:rPr>
              <a:t>MAKING THE MOST</a:t>
            </a:r>
          </a:p>
        </p:txBody>
      </p:sp>
    </p:spTree>
    <p:extLst>
      <p:ext uri="{BB962C8B-B14F-4D97-AF65-F5344CB8AC3E}">
        <p14:creationId xmlns:p14="http://schemas.microsoft.com/office/powerpoint/2010/main" val="408463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1" y="0"/>
            <a:ext cx="12271409" cy="6857999"/>
          </a:xfrm>
          <a:prstGeom prst="rect">
            <a:avLst/>
          </a:prstGeom>
        </p:spPr>
      </p:pic>
      <p:pic>
        <p:nvPicPr>
          <p:cNvPr id="3" name="Picture 2" descr="URlogo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07" y="493016"/>
            <a:ext cx="2908300" cy="1333500"/>
          </a:xfrm>
          <a:prstGeom prst="rect">
            <a:avLst/>
          </a:prstGeom>
        </p:spPr>
      </p:pic>
      <p:sp>
        <p:nvSpPr>
          <p:cNvPr id="4" name="TextBox 15"/>
          <p:cNvSpPr txBox="1">
            <a:spLocks noChangeArrowheads="1"/>
          </p:cNvSpPr>
          <p:nvPr/>
        </p:nvSpPr>
        <p:spPr bwMode="auto">
          <a:xfrm>
            <a:off x="228927" y="3171111"/>
            <a:ext cx="8965873" cy="1311128"/>
          </a:xfrm>
          <a:prstGeom prst="rect">
            <a:avLst/>
          </a:prstGeom>
          <a:solidFill>
            <a:srgbClr val="ECEBEA"/>
          </a:solidFill>
          <a:ln>
            <a:noFill/>
          </a:ln>
        </p:spPr>
        <p:txBody>
          <a:bodyPr wrap="square" anchor="t">
            <a:spAutoFit/>
          </a:bodyPr>
          <a:lstStyle>
            <a:lvl1pPr>
              <a:lnSpc>
                <a:spcPct val="90000"/>
              </a:lnSpc>
              <a:spcBef>
                <a:spcPts val="1000"/>
              </a:spcBef>
              <a:buFont typeface="Arial" panose="020B0604020202020204" pitchFamily="34" charset="0"/>
              <a:buChar char="•"/>
              <a:defRPr sz="2800">
                <a:solidFill>
                  <a:srgbClr val="063532"/>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063532"/>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063532"/>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063532"/>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063532"/>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63532"/>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63532"/>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63532"/>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63532"/>
                </a:solidFill>
                <a:latin typeface="Calibri" panose="020F0502020204030204" pitchFamily="34" charset="0"/>
              </a:defRPr>
            </a:lvl9pPr>
          </a:lstStyle>
          <a:p>
            <a:pPr>
              <a:buNone/>
            </a:pPr>
            <a:r>
              <a:rPr lang="en-GB" altLang="en-US" sz="8800" b="1">
                <a:latin typeface="Arial"/>
                <a:cs typeface="Arial"/>
              </a:rPr>
              <a:t>Why University</a:t>
            </a:r>
            <a:endParaRPr lang="en-GB" altLang="en-US" sz="5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2973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rgbClr val="00A06E"/>
        </a:solid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a:xfrm>
            <a:off x="3490619" y="2766218"/>
            <a:ext cx="5171881" cy="1325563"/>
          </a:xfrm>
          <a:noFill/>
        </p:spPr>
        <p:txBody>
          <a:bodyPr/>
          <a:lstStyle/>
          <a:p>
            <a:pPr algn="ctr" eaLnBrk="1" hangingPunct="1"/>
            <a:r>
              <a:rPr lang="en-GB" altLang="en-US" sz="6000">
                <a:solidFill>
                  <a:schemeClr val="bg1"/>
                </a:solidFill>
                <a:latin typeface="Arial Black" panose="020B0A04020102020204" pitchFamily="34" charset="0"/>
              </a:rPr>
              <a:t>STUDENT LIFE</a:t>
            </a:r>
          </a:p>
        </p:txBody>
      </p:sp>
      <p:sp>
        <p:nvSpPr>
          <p:cNvPr id="4" name="Oval 3"/>
          <p:cNvSpPr/>
          <p:nvPr/>
        </p:nvSpPr>
        <p:spPr>
          <a:xfrm>
            <a:off x="2867025" y="1703173"/>
            <a:ext cx="6457950" cy="3314700"/>
          </a:xfrm>
          <a:prstGeom prst="ellipse">
            <a:avLst/>
          </a:prstGeom>
          <a:noFill/>
          <a:ln w="76200">
            <a:solidFill>
              <a:srgbClr val="063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flipH="1" flipV="1">
            <a:off x="1990725" y="920302"/>
            <a:ext cx="1752600" cy="123825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837934" y="4583853"/>
            <a:ext cx="1652685" cy="124777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8987080" y="1471597"/>
            <a:ext cx="1847850" cy="102581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852805" y="4355203"/>
            <a:ext cx="1885950" cy="104240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097223" y="5217629"/>
            <a:ext cx="9720" cy="116622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086280" y="602959"/>
            <a:ext cx="9720" cy="99682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656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02" t="6855" b="8934"/>
          <a:stretch/>
        </p:blipFill>
        <p:spPr>
          <a:xfrm>
            <a:off x="-86715" y="0"/>
            <a:ext cx="12278715" cy="6865750"/>
          </a:xfrm>
          <a:prstGeom prst="rect">
            <a:avLst/>
          </a:prstGeom>
        </p:spPr>
      </p:pic>
      <p:sp>
        <p:nvSpPr>
          <p:cNvPr id="3" name="TextBox 2"/>
          <p:cNvSpPr txBox="1"/>
          <p:nvPr/>
        </p:nvSpPr>
        <p:spPr>
          <a:xfrm>
            <a:off x="375742" y="5475368"/>
            <a:ext cx="8044358" cy="1169551"/>
          </a:xfrm>
          <a:prstGeom prst="rect">
            <a:avLst/>
          </a:prstGeom>
          <a:solidFill>
            <a:srgbClr val="00A06E"/>
          </a:solidFill>
          <a:ln>
            <a:solidFill>
              <a:srgbClr val="063532"/>
            </a:solidFill>
          </a:ln>
        </p:spPr>
        <p:txBody>
          <a:bodyPr wrap="square">
            <a:spAutoFit/>
          </a:bodyPr>
          <a:lstStyle/>
          <a:p>
            <a:pPr algn="ctr">
              <a:defRPr/>
            </a:pPr>
            <a:r>
              <a:rPr lang="en-GB" sz="7000">
                <a:solidFill>
                  <a:schemeClr val="bg1"/>
                </a:solidFill>
                <a:effectLst>
                  <a:outerShdw blurRad="38100" dist="38100" dir="2700000" algn="tl">
                    <a:srgbClr val="000000">
                      <a:alpha val="43137"/>
                    </a:srgbClr>
                  </a:outerShdw>
                </a:effectLst>
              </a:rPr>
              <a:t>Academic Studies</a:t>
            </a:r>
            <a:endParaRPr lang="en-GB" sz="7000">
              <a:solidFill>
                <a:schemeClr val="bg1"/>
              </a:solidFill>
            </a:endParaRPr>
          </a:p>
        </p:txBody>
      </p:sp>
    </p:spTree>
    <p:extLst>
      <p:ext uri="{BB962C8B-B14F-4D97-AF65-F5344CB8AC3E}">
        <p14:creationId xmlns:p14="http://schemas.microsoft.com/office/powerpoint/2010/main" val="186831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830" y="0"/>
            <a:ext cx="6186021" cy="339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3191" y="-54592"/>
            <a:ext cx="6144258" cy="345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p:nvPicPr>
        <p:blipFill>
          <a:blip r:embed="rId5">
            <a:extLst>
              <a:ext uri="{28A0092B-C50C-407E-A947-70E740481C1C}">
                <a14:useLocalDpi xmlns:a14="http://schemas.microsoft.com/office/drawing/2010/main" val="0"/>
              </a:ext>
            </a:extLst>
          </a:blip>
          <a:srcRect t="29945"/>
          <a:stretch>
            <a:fillRect/>
          </a:stretch>
        </p:blipFill>
        <p:spPr bwMode="auto">
          <a:xfrm>
            <a:off x="6063191" y="3395953"/>
            <a:ext cx="6154059" cy="346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829" y="3396343"/>
            <a:ext cx="6186020" cy="3799777"/>
          </a:xfrm>
          <a:prstGeom prst="rect">
            <a:avLst/>
          </a:prstGeom>
        </p:spPr>
      </p:pic>
      <p:sp>
        <p:nvSpPr>
          <p:cNvPr id="9" name="TextBox 8"/>
          <p:cNvSpPr txBox="1"/>
          <p:nvPr/>
        </p:nvSpPr>
        <p:spPr>
          <a:xfrm>
            <a:off x="375742" y="5475368"/>
            <a:ext cx="8044358" cy="1169551"/>
          </a:xfrm>
          <a:prstGeom prst="rect">
            <a:avLst/>
          </a:prstGeom>
          <a:solidFill>
            <a:srgbClr val="00A06E"/>
          </a:solidFill>
          <a:ln>
            <a:solidFill>
              <a:srgbClr val="063532"/>
            </a:solidFill>
          </a:ln>
        </p:spPr>
        <p:txBody>
          <a:bodyPr wrap="square" anchor="t">
            <a:spAutoFit/>
          </a:bodyPr>
          <a:lstStyle/>
          <a:p>
            <a:pPr algn="ctr">
              <a:defRPr/>
            </a:pPr>
            <a:r>
              <a:rPr lang="en-GB" sz="7000">
                <a:solidFill>
                  <a:schemeClr val="bg1"/>
                </a:solidFill>
                <a:effectLst>
                  <a:outerShdw blurRad="38100" dist="38100" dir="2700000" algn="tl">
                    <a:srgbClr val="000000">
                      <a:alpha val="43137"/>
                    </a:srgbClr>
                  </a:outerShdw>
                </a:effectLst>
              </a:rPr>
              <a:t>Accommodation</a:t>
            </a:r>
            <a:endParaRPr lang="en-GB" sz="7000">
              <a:solidFill>
                <a:schemeClr val="bg1"/>
              </a:solidFill>
            </a:endParaRPr>
          </a:p>
        </p:txBody>
      </p:sp>
    </p:spTree>
    <p:extLst>
      <p:ext uri="{BB962C8B-B14F-4D97-AF65-F5344CB8AC3E}">
        <p14:creationId xmlns:p14="http://schemas.microsoft.com/office/powerpoint/2010/main" val="46826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910" b="20109"/>
          <a:stretch/>
        </p:blipFill>
        <p:spPr>
          <a:xfrm>
            <a:off x="0" y="0"/>
            <a:ext cx="12192000" cy="6915150"/>
          </a:xfrm>
          <a:prstGeom prst="rect">
            <a:avLst/>
          </a:prstGeom>
        </p:spPr>
      </p:pic>
      <p:sp>
        <p:nvSpPr>
          <p:cNvPr id="2" name="TextBox 1"/>
          <p:cNvSpPr txBox="1"/>
          <p:nvPr/>
        </p:nvSpPr>
        <p:spPr>
          <a:xfrm>
            <a:off x="375742" y="5475368"/>
            <a:ext cx="8044358" cy="1169551"/>
          </a:xfrm>
          <a:prstGeom prst="rect">
            <a:avLst/>
          </a:prstGeom>
          <a:solidFill>
            <a:srgbClr val="00A06E"/>
          </a:solidFill>
          <a:ln>
            <a:solidFill>
              <a:srgbClr val="063532"/>
            </a:solidFill>
          </a:ln>
        </p:spPr>
        <p:txBody>
          <a:bodyPr wrap="square">
            <a:spAutoFit/>
          </a:bodyPr>
          <a:lstStyle/>
          <a:p>
            <a:pPr algn="ctr">
              <a:defRPr/>
            </a:pPr>
            <a:r>
              <a:rPr lang="en-GB" sz="7000">
                <a:solidFill>
                  <a:schemeClr val="bg1"/>
                </a:solidFill>
                <a:effectLst>
                  <a:outerShdw blurRad="38100" dist="38100" dir="2700000" algn="tl">
                    <a:srgbClr val="000000">
                      <a:alpha val="43137"/>
                    </a:srgbClr>
                  </a:outerShdw>
                </a:effectLst>
              </a:rPr>
              <a:t>Social Life</a:t>
            </a:r>
            <a:endParaRPr lang="en-GB" sz="7000">
              <a:solidFill>
                <a:schemeClr val="bg1"/>
              </a:solidFill>
            </a:endParaRPr>
          </a:p>
        </p:txBody>
      </p:sp>
    </p:spTree>
    <p:extLst>
      <p:ext uri="{BB962C8B-B14F-4D97-AF65-F5344CB8AC3E}">
        <p14:creationId xmlns:p14="http://schemas.microsoft.com/office/powerpoint/2010/main" val="408778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013"/>
          <a:stretch/>
        </p:blipFill>
        <p:spPr>
          <a:xfrm>
            <a:off x="0" y="0"/>
            <a:ext cx="12192000" cy="7014074"/>
          </a:xfrm>
          <a:prstGeom prst="rect">
            <a:avLst/>
          </a:prstGeom>
        </p:spPr>
      </p:pic>
      <p:sp>
        <p:nvSpPr>
          <p:cNvPr id="2" name="TextBox 1"/>
          <p:cNvSpPr txBox="1"/>
          <p:nvPr/>
        </p:nvSpPr>
        <p:spPr>
          <a:xfrm>
            <a:off x="375742" y="5475368"/>
            <a:ext cx="8044358" cy="1169551"/>
          </a:xfrm>
          <a:prstGeom prst="rect">
            <a:avLst/>
          </a:prstGeom>
          <a:solidFill>
            <a:srgbClr val="00A06E"/>
          </a:solidFill>
          <a:ln>
            <a:solidFill>
              <a:srgbClr val="063532"/>
            </a:solidFill>
          </a:ln>
        </p:spPr>
        <p:txBody>
          <a:bodyPr wrap="square">
            <a:spAutoFit/>
          </a:bodyPr>
          <a:lstStyle/>
          <a:p>
            <a:pPr algn="ctr">
              <a:defRPr/>
            </a:pPr>
            <a:r>
              <a:rPr lang="en-GB" sz="7000">
                <a:solidFill>
                  <a:schemeClr val="bg1"/>
                </a:solidFill>
                <a:effectLst>
                  <a:outerShdw blurRad="38100" dist="38100" dir="2700000" algn="tl">
                    <a:srgbClr val="000000">
                      <a:alpha val="43137"/>
                    </a:srgbClr>
                  </a:outerShdw>
                </a:effectLst>
              </a:rPr>
              <a:t>Fresher's Week</a:t>
            </a:r>
            <a:endParaRPr lang="en-GB" sz="7000">
              <a:solidFill>
                <a:schemeClr val="bg1"/>
              </a:solidFill>
            </a:endParaRPr>
          </a:p>
        </p:txBody>
      </p:sp>
    </p:spTree>
    <p:extLst>
      <p:ext uri="{BB962C8B-B14F-4D97-AF65-F5344CB8AC3E}">
        <p14:creationId xmlns:p14="http://schemas.microsoft.com/office/powerpoint/2010/main" val="185374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281"/>
          <a:stretch/>
        </p:blipFill>
        <p:spPr>
          <a:xfrm>
            <a:off x="-396298" y="0"/>
            <a:ext cx="12588298" cy="6858000"/>
          </a:xfrm>
          <a:prstGeom prst="rect">
            <a:avLst/>
          </a:prstGeom>
        </p:spPr>
      </p:pic>
      <p:sp>
        <p:nvSpPr>
          <p:cNvPr id="2" name="TextBox 1"/>
          <p:cNvSpPr txBox="1"/>
          <p:nvPr/>
        </p:nvSpPr>
        <p:spPr>
          <a:xfrm>
            <a:off x="375742" y="5475368"/>
            <a:ext cx="8044358" cy="1169551"/>
          </a:xfrm>
          <a:prstGeom prst="rect">
            <a:avLst/>
          </a:prstGeom>
          <a:solidFill>
            <a:srgbClr val="00A06E"/>
          </a:solidFill>
          <a:ln>
            <a:solidFill>
              <a:srgbClr val="063532"/>
            </a:solidFill>
          </a:ln>
        </p:spPr>
        <p:txBody>
          <a:bodyPr wrap="square">
            <a:spAutoFit/>
          </a:bodyPr>
          <a:lstStyle/>
          <a:p>
            <a:pPr algn="ctr">
              <a:defRPr/>
            </a:pPr>
            <a:r>
              <a:rPr lang="en-GB" sz="7000">
                <a:solidFill>
                  <a:schemeClr val="bg1"/>
                </a:solidFill>
                <a:effectLst>
                  <a:outerShdw blurRad="38100" dist="38100" dir="2700000" algn="tl">
                    <a:srgbClr val="000000">
                      <a:alpha val="43137"/>
                    </a:srgbClr>
                  </a:outerShdw>
                </a:effectLst>
              </a:rPr>
              <a:t>College System</a:t>
            </a:r>
            <a:endParaRPr lang="en-GB" sz="7000">
              <a:solidFill>
                <a:schemeClr val="bg1"/>
              </a:solidFill>
            </a:endParaRPr>
          </a:p>
        </p:txBody>
      </p:sp>
      <p:pic>
        <p:nvPicPr>
          <p:cNvPr id="3" name="Picture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55125" y="4374601"/>
            <a:ext cx="2101850" cy="220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513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76" y="-108292"/>
            <a:ext cx="12377318" cy="7094307"/>
          </a:xfrm>
          <a:prstGeom prst="rect">
            <a:avLst/>
          </a:prstGeom>
          <a:solidFill>
            <a:srgbClr val="00A0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149134" y="1414504"/>
            <a:ext cx="11042865" cy="5262979"/>
          </a:xfrm>
          <a:prstGeom prst="rect">
            <a:avLst/>
          </a:prstGeom>
          <a:noFill/>
        </p:spPr>
        <p:txBody>
          <a:bodyPr wrap="square" numCol="1" rtlCol="0">
            <a:spAutoFit/>
          </a:bodyPr>
          <a:lstStyle/>
          <a:p>
            <a:r>
              <a:rPr lang="en-GB" sz="2800" dirty="0">
                <a:solidFill>
                  <a:schemeClr val="bg1"/>
                </a:solidFill>
                <a:latin typeface="Arial Black" panose="020B0A04020102020204" pitchFamily="34" charset="0"/>
              </a:rPr>
              <a:t>Schoolsliaison@roehampton.ac.uk</a:t>
            </a:r>
          </a:p>
          <a:p>
            <a:endParaRPr lang="en-GB" sz="2800" dirty="0">
              <a:solidFill>
                <a:schemeClr val="bg1"/>
              </a:solidFill>
              <a:latin typeface="Arial Black" panose="020B0A04020102020204" pitchFamily="34" charset="0"/>
            </a:endParaRPr>
          </a:p>
          <a:p>
            <a:endParaRPr lang="en-GB" sz="2800" dirty="0">
              <a:solidFill>
                <a:schemeClr val="bg1"/>
              </a:solidFill>
              <a:latin typeface="Arial Black" panose="020B0A04020102020204" pitchFamily="34" charset="0"/>
            </a:endParaRPr>
          </a:p>
          <a:p>
            <a:r>
              <a:rPr lang="en-GB" sz="2800" dirty="0">
                <a:solidFill>
                  <a:schemeClr val="bg1"/>
                </a:solidFill>
                <a:latin typeface="Arial Black" panose="020B0A04020102020204" pitchFamily="34" charset="0"/>
              </a:rPr>
              <a:t>@</a:t>
            </a:r>
            <a:r>
              <a:rPr lang="en-GB" sz="2800" dirty="0" err="1">
                <a:solidFill>
                  <a:schemeClr val="bg1"/>
                </a:solidFill>
                <a:latin typeface="Arial Black" panose="020B0A04020102020204" pitchFamily="34" charset="0"/>
              </a:rPr>
              <a:t>Uni_Roehampton</a:t>
            </a:r>
            <a:endParaRPr lang="en-GB" sz="2800" dirty="0">
              <a:solidFill>
                <a:schemeClr val="bg1"/>
              </a:solidFill>
              <a:latin typeface="Arial Black" panose="020B0A04020102020204" pitchFamily="34" charset="0"/>
            </a:endParaRPr>
          </a:p>
          <a:p>
            <a:r>
              <a:rPr lang="en-GB" sz="2800" dirty="0">
                <a:solidFill>
                  <a:schemeClr val="bg1"/>
                </a:solidFill>
                <a:latin typeface="Arial Black" panose="020B0A04020102020204" pitchFamily="34" charset="0"/>
              </a:rPr>
              <a:t>@</a:t>
            </a:r>
            <a:r>
              <a:rPr lang="en-GB" sz="2800" dirty="0" err="1">
                <a:solidFill>
                  <a:schemeClr val="bg1"/>
                </a:solidFill>
                <a:latin typeface="Arial Black" panose="020B0A04020102020204" pitchFamily="34" charset="0"/>
              </a:rPr>
              <a:t>RoeOutreach</a:t>
            </a:r>
            <a:endParaRPr lang="en-GB" sz="2800" dirty="0">
              <a:solidFill>
                <a:schemeClr val="bg1"/>
              </a:solidFill>
              <a:latin typeface="Arial Black" panose="020B0A04020102020204" pitchFamily="34" charset="0"/>
            </a:endParaRPr>
          </a:p>
          <a:p>
            <a:endParaRPr lang="en-GB" sz="2800" dirty="0">
              <a:solidFill>
                <a:schemeClr val="bg1"/>
              </a:solidFill>
              <a:latin typeface="Arial Black" panose="020B0A04020102020204" pitchFamily="34" charset="0"/>
            </a:endParaRPr>
          </a:p>
          <a:p>
            <a:r>
              <a:rPr lang="en-GB" sz="2800" dirty="0">
                <a:solidFill>
                  <a:schemeClr val="bg1"/>
                </a:solidFill>
                <a:latin typeface="Arial Black" panose="020B0A04020102020204" pitchFamily="34" charset="0"/>
              </a:rPr>
              <a:t>@</a:t>
            </a:r>
            <a:r>
              <a:rPr lang="en-GB" sz="2800" dirty="0" err="1">
                <a:solidFill>
                  <a:schemeClr val="bg1"/>
                </a:solidFill>
                <a:latin typeface="Arial Black" panose="020B0A04020102020204" pitchFamily="34" charset="0"/>
              </a:rPr>
              <a:t>RoehamptonUni</a:t>
            </a:r>
            <a:endParaRPr lang="en-GB" sz="2800" dirty="0">
              <a:solidFill>
                <a:schemeClr val="bg1"/>
              </a:solidFill>
              <a:latin typeface="Arial Black" panose="020B0A04020102020204" pitchFamily="34" charset="0"/>
            </a:endParaRPr>
          </a:p>
          <a:p>
            <a:r>
              <a:rPr lang="en-GB" sz="2800" dirty="0">
                <a:solidFill>
                  <a:schemeClr val="bg1"/>
                </a:solidFill>
                <a:latin typeface="Arial Black" panose="020B0A04020102020204" pitchFamily="34" charset="0"/>
              </a:rPr>
              <a:t>@</a:t>
            </a:r>
            <a:r>
              <a:rPr lang="en-GB" sz="2800" dirty="0" err="1">
                <a:solidFill>
                  <a:schemeClr val="bg1"/>
                </a:solidFill>
                <a:latin typeface="Arial Black" panose="020B0A04020102020204" pitchFamily="34" charset="0"/>
              </a:rPr>
              <a:t>RoeOutreach</a:t>
            </a:r>
            <a:endParaRPr lang="en-GB" sz="2800" dirty="0">
              <a:solidFill>
                <a:schemeClr val="bg1"/>
              </a:solidFill>
              <a:latin typeface="Arial Black" panose="020B0A04020102020204" pitchFamily="34" charset="0"/>
            </a:endParaRPr>
          </a:p>
          <a:p>
            <a:endParaRPr lang="en-GB" sz="2800" dirty="0">
              <a:solidFill>
                <a:schemeClr val="bg1"/>
              </a:solidFill>
              <a:latin typeface="Arial Black" panose="020B0A04020102020204" pitchFamily="34" charset="0"/>
            </a:endParaRPr>
          </a:p>
          <a:p>
            <a:r>
              <a:rPr lang="en-GB" sz="2800" dirty="0">
                <a:solidFill>
                  <a:schemeClr val="bg1"/>
                </a:solidFill>
                <a:latin typeface="Arial Black" panose="020B0A04020102020204" pitchFamily="34" charset="0"/>
                <a:hlinkClick r:id="rId3">
                  <a:extLst>
                    <a:ext uri="{A12FA001-AC4F-418D-AE19-62706E023703}">
                      <ahyp:hlinkClr xmlns:ahyp="http://schemas.microsoft.com/office/drawing/2018/hyperlinkcolor" val="tx"/>
                    </a:ext>
                  </a:extLst>
                </a:hlinkClick>
              </a:rPr>
              <a:t>facebook.com/</a:t>
            </a:r>
            <a:r>
              <a:rPr lang="en-GB" sz="2800" dirty="0" err="1">
                <a:solidFill>
                  <a:schemeClr val="bg1"/>
                </a:solidFill>
                <a:latin typeface="Arial Black" panose="020B0A04020102020204" pitchFamily="34" charset="0"/>
                <a:hlinkClick r:id="rId3">
                  <a:extLst>
                    <a:ext uri="{A12FA001-AC4F-418D-AE19-62706E023703}">
                      <ahyp:hlinkClr xmlns:ahyp="http://schemas.microsoft.com/office/drawing/2018/hyperlinkcolor" val="tx"/>
                    </a:ext>
                  </a:extLst>
                </a:hlinkClick>
              </a:rPr>
              <a:t>roehamptonuni</a:t>
            </a:r>
            <a:r>
              <a:rPr lang="en-GB" sz="2800" dirty="0">
                <a:solidFill>
                  <a:schemeClr val="bg1"/>
                </a:solidFill>
                <a:latin typeface="Arial Black" panose="020B0A04020102020204" pitchFamily="34" charset="0"/>
                <a:hlinkClick r:id="rId3">
                  <a:extLst>
                    <a:ext uri="{A12FA001-AC4F-418D-AE19-62706E023703}">
                      <ahyp:hlinkClr xmlns:ahyp="http://schemas.microsoft.com/office/drawing/2018/hyperlinkcolor" val="tx"/>
                    </a:ext>
                  </a:extLst>
                </a:hlinkClick>
              </a:rPr>
              <a:t>/</a:t>
            </a:r>
            <a:endParaRPr lang="en-GB" sz="2800" dirty="0">
              <a:solidFill>
                <a:schemeClr val="bg1"/>
              </a:solidFill>
              <a:latin typeface="Arial Black" panose="020B0A04020102020204" pitchFamily="34" charset="0"/>
            </a:endParaRPr>
          </a:p>
          <a:p>
            <a:endParaRPr lang="en-GB" sz="2800" dirty="0">
              <a:solidFill>
                <a:schemeClr val="bg1"/>
              </a:solidFill>
              <a:latin typeface="Arial Black" panose="020B0A04020102020204" pitchFamily="34" charset="0"/>
            </a:endParaRPr>
          </a:p>
          <a:p>
            <a:r>
              <a:rPr lang="en-GB" sz="2800" dirty="0">
                <a:solidFill>
                  <a:schemeClr val="bg1"/>
                </a:solidFill>
                <a:latin typeface="Arial Black" panose="020B0A04020102020204" pitchFamily="34" charset="0"/>
                <a:hlinkClick r:id="rId4">
                  <a:extLst>
                    <a:ext uri="{A12FA001-AC4F-418D-AE19-62706E023703}">
                      <ahyp:hlinkClr xmlns:ahyp="http://schemas.microsoft.com/office/drawing/2018/hyperlinkcolor" val="tx"/>
                    </a:ext>
                  </a:extLst>
                </a:hlinkClick>
              </a:rPr>
              <a:t>www.roehampton.ac.uk/contactus</a:t>
            </a:r>
            <a:r>
              <a:rPr lang="en-GB" sz="2800" dirty="0">
                <a:solidFill>
                  <a:schemeClr val="bg1"/>
                </a:solidFill>
                <a:latin typeface="Arial Black" panose="020B0A04020102020204" pitchFamily="34" charset="0"/>
              </a:rPr>
              <a:t> </a:t>
            </a:r>
          </a:p>
        </p:txBody>
      </p:sp>
      <p:pic>
        <p:nvPicPr>
          <p:cNvPr id="1032" name="Picture 8" descr="Image result for instagram logo">
            <a:extLst>
              <a:ext uri="{FF2B5EF4-FFF2-40B4-BE49-F238E27FC236}">
                <a16:creationId xmlns:a16="http://schemas.microsoft.com/office/drawing/2014/main" id="{9D56D0B4-723D-4B47-AD39-6F9C120957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087" y="2569702"/>
            <a:ext cx="917987" cy="6104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twitter logo">
            <a:extLst>
              <a:ext uri="{FF2B5EF4-FFF2-40B4-BE49-F238E27FC236}">
                <a16:creationId xmlns:a16="http://schemas.microsoft.com/office/drawing/2014/main" id="{227B04CC-8532-4AD5-A588-8E16CA9048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868" y="4066260"/>
            <a:ext cx="386334" cy="3142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age result for twitter logo">
            <a:extLst>
              <a:ext uri="{FF2B5EF4-FFF2-40B4-BE49-F238E27FC236}">
                <a16:creationId xmlns:a16="http://schemas.microsoft.com/office/drawing/2014/main" id="{8612A690-E850-4C20-B1DC-5D45B0BFD7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520" y="4579951"/>
            <a:ext cx="386334" cy="3142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facebook logo">
            <a:extLst>
              <a:ext uri="{FF2B5EF4-FFF2-40B4-BE49-F238E27FC236}">
                <a16:creationId xmlns:a16="http://schemas.microsoft.com/office/drawing/2014/main" id="{4A3E317A-F8F5-471C-89CD-D7539EFA9B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382" y="5351764"/>
            <a:ext cx="386334" cy="3863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E2D2652-BAA6-4180-9D24-32A03BBBE4B8}"/>
              </a:ext>
            </a:extLst>
          </p:cNvPr>
          <p:cNvSpPr txBox="1"/>
          <p:nvPr/>
        </p:nvSpPr>
        <p:spPr>
          <a:xfrm>
            <a:off x="284086" y="165556"/>
            <a:ext cx="5956916" cy="923330"/>
          </a:xfrm>
          <a:prstGeom prst="rect">
            <a:avLst/>
          </a:prstGeom>
          <a:noFill/>
        </p:spPr>
        <p:txBody>
          <a:bodyPr wrap="square" rtlCol="0">
            <a:spAutoFit/>
          </a:bodyPr>
          <a:lstStyle/>
          <a:p>
            <a:r>
              <a:rPr lang="en-GB" sz="5400" dirty="0">
                <a:solidFill>
                  <a:schemeClr val="bg1"/>
                </a:solidFill>
                <a:latin typeface="Arial Black" panose="020B0A04020102020204" pitchFamily="34" charset="0"/>
              </a:rPr>
              <a:t>Contact Us</a:t>
            </a:r>
          </a:p>
        </p:txBody>
      </p:sp>
      <p:sp>
        <p:nvSpPr>
          <p:cNvPr id="6" name="TextBox 5">
            <a:extLst>
              <a:ext uri="{FF2B5EF4-FFF2-40B4-BE49-F238E27FC236}">
                <a16:creationId xmlns:a16="http://schemas.microsoft.com/office/drawing/2014/main" id="{4FABB9C5-3582-42BB-80E7-C7C31A6253F3}"/>
              </a:ext>
            </a:extLst>
          </p:cNvPr>
          <p:cNvSpPr txBox="1"/>
          <p:nvPr/>
        </p:nvSpPr>
        <p:spPr>
          <a:xfrm>
            <a:off x="363112" y="1187786"/>
            <a:ext cx="713845" cy="923330"/>
          </a:xfrm>
          <a:prstGeom prst="rect">
            <a:avLst/>
          </a:prstGeom>
          <a:noFill/>
        </p:spPr>
        <p:txBody>
          <a:bodyPr wrap="square" rtlCol="0">
            <a:spAutoFit/>
          </a:bodyPr>
          <a:lstStyle/>
          <a:p>
            <a:r>
              <a:rPr lang="en-GB" sz="5400" dirty="0">
                <a:solidFill>
                  <a:schemeClr val="bg1"/>
                </a:solidFill>
              </a:rPr>
              <a:t>@</a:t>
            </a:r>
          </a:p>
        </p:txBody>
      </p:sp>
      <p:pic>
        <p:nvPicPr>
          <p:cNvPr id="22" name="Picture 8" descr="Image result for instagram logo">
            <a:extLst>
              <a:ext uri="{FF2B5EF4-FFF2-40B4-BE49-F238E27FC236}">
                <a16:creationId xmlns:a16="http://schemas.microsoft.com/office/drawing/2014/main" id="{4725A950-4697-4F00-9856-FAA5F10C34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086" y="3099230"/>
            <a:ext cx="917987" cy="610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580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32475" y="0"/>
            <a:ext cx="63595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p:nvPr/>
        </p:nvSpPr>
        <p:spPr>
          <a:xfrm>
            <a:off x="0" y="-1"/>
            <a:ext cx="5897118" cy="6858001"/>
          </a:xfrm>
          <a:prstGeom prst="rect">
            <a:avLst/>
          </a:prstGeom>
          <a:solidFill>
            <a:srgbClr val="00A06E"/>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descr="URlogo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07" y="493016"/>
            <a:ext cx="2908300" cy="1333500"/>
          </a:xfrm>
          <a:prstGeom prst="rect">
            <a:avLst/>
          </a:prstGeom>
        </p:spPr>
      </p:pic>
      <p:sp>
        <p:nvSpPr>
          <p:cNvPr id="7" name="Subtitle 2"/>
          <p:cNvSpPr txBox="1">
            <a:spLocks/>
          </p:cNvSpPr>
          <p:nvPr/>
        </p:nvSpPr>
        <p:spPr bwMode="auto">
          <a:xfrm>
            <a:off x="236452" y="3426717"/>
            <a:ext cx="1053465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063532"/>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063532"/>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063532"/>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63532"/>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6353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914400">
              <a:buFont typeface="+mj-lt"/>
              <a:buAutoNum type="arabicPeriod"/>
            </a:pPr>
            <a:r>
              <a:rPr lang="en-GB" sz="4800">
                <a:solidFill>
                  <a:schemeClr val="bg1"/>
                </a:solidFill>
              </a:rPr>
              <a:t>Why HE</a:t>
            </a:r>
          </a:p>
          <a:p>
            <a:pPr marL="914400" indent="-914400">
              <a:buFont typeface="+mj-lt"/>
              <a:buAutoNum type="arabicPeriod"/>
            </a:pPr>
            <a:r>
              <a:rPr lang="en-GB" sz="4800">
                <a:solidFill>
                  <a:schemeClr val="bg1"/>
                </a:solidFill>
              </a:rPr>
              <a:t>What to expect</a:t>
            </a:r>
          </a:p>
          <a:p>
            <a:pPr marL="914400" indent="-914400">
              <a:buFont typeface="+mj-lt"/>
              <a:buAutoNum type="arabicPeriod"/>
            </a:pPr>
            <a:r>
              <a:rPr lang="en-GB" sz="4800">
                <a:solidFill>
                  <a:schemeClr val="bg1"/>
                </a:solidFill>
              </a:rPr>
              <a:t>Making the most</a:t>
            </a:r>
          </a:p>
          <a:p>
            <a:pPr marL="0" indent="0">
              <a:buNone/>
            </a:pPr>
            <a:r>
              <a:rPr lang="en-GB" sz="4800">
                <a:solidFill>
                  <a:schemeClr val="bg1"/>
                </a:solidFill>
              </a:rPr>
              <a:t>       of university. </a:t>
            </a:r>
          </a:p>
        </p:txBody>
      </p:sp>
      <p:sp>
        <p:nvSpPr>
          <p:cNvPr id="8" name="TextBox 7"/>
          <p:cNvSpPr txBox="1"/>
          <p:nvPr/>
        </p:nvSpPr>
        <p:spPr>
          <a:xfrm>
            <a:off x="236452" y="2282853"/>
            <a:ext cx="6529388" cy="923330"/>
          </a:xfrm>
          <a:prstGeom prst="rect">
            <a:avLst/>
          </a:prstGeom>
          <a:noFill/>
        </p:spPr>
        <p:txBody>
          <a:bodyPr wrap="square" rtlCol="0">
            <a:spAutoFit/>
          </a:bodyPr>
          <a:lstStyle/>
          <a:p>
            <a:r>
              <a:rPr lang="en-GB" sz="5400">
                <a:solidFill>
                  <a:schemeClr val="bg1"/>
                </a:solidFill>
                <a:latin typeface="Arial Black" panose="020B0A04020102020204" pitchFamily="34" charset="0"/>
              </a:rPr>
              <a:t>AIM OF TALK</a:t>
            </a:r>
          </a:p>
        </p:txBody>
      </p:sp>
    </p:spTree>
    <p:extLst>
      <p:ext uri="{BB962C8B-B14F-4D97-AF65-F5344CB8AC3E}">
        <p14:creationId xmlns:p14="http://schemas.microsoft.com/office/powerpoint/2010/main" val="2707072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06E"/>
        </a:solid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a:xfrm>
            <a:off x="3490619" y="2766218"/>
            <a:ext cx="5171881" cy="1325563"/>
          </a:xfrm>
          <a:noFill/>
        </p:spPr>
        <p:txBody>
          <a:bodyPr/>
          <a:lstStyle/>
          <a:p>
            <a:pPr algn="ctr" eaLnBrk="1" hangingPunct="1"/>
            <a:r>
              <a:rPr lang="en-GB" altLang="en-US" sz="6000">
                <a:solidFill>
                  <a:schemeClr val="bg1"/>
                </a:solidFill>
                <a:latin typeface="Arial Black" panose="020B0A04020102020204" pitchFamily="34" charset="0"/>
              </a:rPr>
              <a:t>Why go to </a:t>
            </a:r>
            <a:br>
              <a:rPr lang="en-GB" altLang="en-US" sz="6000">
                <a:solidFill>
                  <a:schemeClr val="bg1"/>
                </a:solidFill>
                <a:latin typeface="Arial Black" panose="020B0A04020102020204" pitchFamily="34" charset="0"/>
              </a:rPr>
            </a:br>
            <a:r>
              <a:rPr lang="en-GB" altLang="en-US" sz="6000">
                <a:solidFill>
                  <a:schemeClr val="bg1"/>
                </a:solidFill>
                <a:latin typeface="Arial Black" panose="020B0A04020102020204" pitchFamily="34" charset="0"/>
              </a:rPr>
              <a:t>University? </a:t>
            </a:r>
          </a:p>
        </p:txBody>
      </p:sp>
      <p:sp>
        <p:nvSpPr>
          <p:cNvPr id="4" name="Oval 3"/>
          <p:cNvSpPr/>
          <p:nvPr/>
        </p:nvSpPr>
        <p:spPr>
          <a:xfrm>
            <a:off x="2867025" y="1703173"/>
            <a:ext cx="6457950" cy="3314700"/>
          </a:xfrm>
          <a:prstGeom prst="ellipse">
            <a:avLst/>
          </a:prstGeom>
          <a:noFill/>
          <a:ln w="76200">
            <a:solidFill>
              <a:srgbClr val="063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flipH="1" flipV="1">
            <a:off x="1990725" y="920302"/>
            <a:ext cx="1752600" cy="123825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837934" y="4583853"/>
            <a:ext cx="1652685" cy="124777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8987080" y="1471597"/>
            <a:ext cx="1847850" cy="102581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852805" y="4355203"/>
            <a:ext cx="1885950" cy="104240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097223" y="5217629"/>
            <a:ext cx="9720" cy="116622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086280" y="602959"/>
            <a:ext cx="9720" cy="99682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Shape 495"/>
          <p:cNvSpPr/>
          <p:nvPr/>
        </p:nvSpPr>
        <p:spPr>
          <a:xfrm>
            <a:off x="464357" y="5613001"/>
            <a:ext cx="1288671" cy="1155278"/>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solidFill>
            <a:srgbClr val="063532"/>
          </a:solid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2" name="Shape 546"/>
          <p:cNvGrpSpPr/>
          <p:nvPr/>
        </p:nvGrpSpPr>
        <p:grpSpPr>
          <a:xfrm>
            <a:off x="6498713" y="5255690"/>
            <a:ext cx="654107" cy="1464229"/>
            <a:chOff x="3384375" y="2267500"/>
            <a:chExt cx="203375" cy="507825"/>
          </a:xfrm>
          <a:solidFill>
            <a:srgbClr val="063532"/>
          </a:solidFill>
        </p:grpSpPr>
        <p:sp>
          <p:nvSpPr>
            <p:cNvPr id="14" name="Shape 547"/>
            <p:cNvSpPr/>
            <p:nvPr/>
          </p:nvSpPr>
          <p:spPr>
            <a:xfrm>
              <a:off x="3384375" y="2373425"/>
              <a:ext cx="203375" cy="401900"/>
            </a:xfrm>
            <a:custGeom>
              <a:avLst/>
              <a:gdLst/>
              <a:ahLst/>
              <a:cxnLst/>
              <a:rect l="0" t="0" r="0" b="0"/>
              <a:pathLst>
                <a:path w="8135" h="16076" fill="none" extrusionOk="0">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548"/>
            <p:cNvSpPr/>
            <p:nvPr/>
          </p:nvSpPr>
          <p:spPr>
            <a:xfrm>
              <a:off x="3443425" y="2267500"/>
              <a:ext cx="85275" cy="93775"/>
            </a:xfrm>
            <a:custGeom>
              <a:avLst/>
              <a:gdLst/>
              <a:ahLst/>
              <a:cxnLst/>
              <a:rect l="0" t="0" r="0" b="0"/>
              <a:pathLst>
                <a:path w="3411" h="3751" fill="none" extrusionOk="0">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8" name="Shape 582"/>
          <p:cNvGrpSpPr/>
          <p:nvPr/>
        </p:nvGrpSpPr>
        <p:grpSpPr>
          <a:xfrm>
            <a:off x="4394370" y="253901"/>
            <a:ext cx="1519679" cy="1046360"/>
            <a:chOff x="568950" y="3686775"/>
            <a:chExt cx="472500" cy="362900"/>
          </a:xfrm>
          <a:solidFill>
            <a:srgbClr val="063532"/>
          </a:solidFill>
        </p:grpSpPr>
        <p:sp>
          <p:nvSpPr>
            <p:cNvPr id="19" name="Shape 583"/>
            <p:cNvSpPr/>
            <p:nvPr/>
          </p:nvSpPr>
          <p:spPr>
            <a:xfrm>
              <a:off x="568950" y="3686775"/>
              <a:ext cx="472500" cy="362900"/>
            </a:xfrm>
            <a:custGeom>
              <a:avLst/>
              <a:gdLst/>
              <a:ahLst/>
              <a:cxnLst/>
              <a:rect l="0" t="0" r="0" b="0"/>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584"/>
            <p:cNvSpPr/>
            <p:nvPr/>
          </p:nvSpPr>
          <p:spPr>
            <a:xfrm>
              <a:off x="645650" y="3820725"/>
              <a:ext cx="34125" cy="34125"/>
            </a:xfrm>
            <a:custGeom>
              <a:avLst/>
              <a:gdLst/>
              <a:ahLst/>
              <a:cxnLst/>
              <a:rect l="0" t="0" r="0" b="0"/>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585"/>
            <p:cNvSpPr/>
            <p:nvPr/>
          </p:nvSpPr>
          <p:spPr>
            <a:xfrm>
              <a:off x="747950" y="3753750"/>
              <a:ext cx="85275" cy="12200"/>
            </a:xfrm>
            <a:custGeom>
              <a:avLst/>
              <a:gdLst/>
              <a:ahLst/>
              <a:cxnLst/>
              <a:rect l="0" t="0" r="0" b="0"/>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2" name="Shape 604"/>
          <p:cNvGrpSpPr/>
          <p:nvPr/>
        </p:nvGrpSpPr>
        <p:grpSpPr>
          <a:xfrm>
            <a:off x="488654" y="269686"/>
            <a:ext cx="1378727" cy="1014789"/>
            <a:chOff x="2599525" y="3688600"/>
            <a:chExt cx="428675" cy="351950"/>
          </a:xfrm>
          <a:solidFill>
            <a:srgbClr val="063532"/>
          </a:solidFill>
        </p:grpSpPr>
        <p:sp>
          <p:nvSpPr>
            <p:cNvPr id="23" name="Shape 605"/>
            <p:cNvSpPr/>
            <p:nvPr/>
          </p:nvSpPr>
          <p:spPr>
            <a:xfrm>
              <a:off x="2599525" y="3688600"/>
              <a:ext cx="428675" cy="168675"/>
            </a:xfrm>
            <a:custGeom>
              <a:avLst/>
              <a:gdLst/>
              <a:ahLst/>
              <a:cxnLst/>
              <a:rect l="0" t="0" r="0" b="0"/>
              <a:pathLst>
                <a:path w="17147" h="6747" fill="none" extrusionOk="0">
                  <a:moveTo>
                    <a:pt x="16660" y="1876"/>
                  </a:moveTo>
                  <a:lnTo>
                    <a:pt x="11594" y="1876"/>
                  </a:lnTo>
                  <a:lnTo>
                    <a:pt x="11594" y="1462"/>
                  </a:lnTo>
                  <a:lnTo>
                    <a:pt x="11594" y="1462"/>
                  </a:lnTo>
                  <a:lnTo>
                    <a:pt x="11594" y="1316"/>
                  </a:lnTo>
                  <a:lnTo>
                    <a:pt x="11569" y="1170"/>
                  </a:lnTo>
                  <a:lnTo>
                    <a:pt x="11472" y="902"/>
                  </a:lnTo>
                  <a:lnTo>
                    <a:pt x="11350" y="658"/>
                  </a:lnTo>
                  <a:lnTo>
                    <a:pt x="11155" y="439"/>
                  </a:lnTo>
                  <a:lnTo>
                    <a:pt x="10961" y="268"/>
                  </a:lnTo>
                  <a:lnTo>
                    <a:pt x="10693" y="122"/>
                  </a:lnTo>
                  <a:lnTo>
                    <a:pt x="10425" y="49"/>
                  </a:lnTo>
                  <a:lnTo>
                    <a:pt x="10279" y="25"/>
                  </a:lnTo>
                  <a:lnTo>
                    <a:pt x="10133" y="1"/>
                  </a:lnTo>
                  <a:lnTo>
                    <a:pt x="7015" y="1"/>
                  </a:lnTo>
                  <a:lnTo>
                    <a:pt x="7015" y="1"/>
                  </a:lnTo>
                  <a:lnTo>
                    <a:pt x="6869" y="25"/>
                  </a:lnTo>
                  <a:lnTo>
                    <a:pt x="6723" y="49"/>
                  </a:lnTo>
                  <a:lnTo>
                    <a:pt x="6455" y="122"/>
                  </a:lnTo>
                  <a:lnTo>
                    <a:pt x="6187" y="268"/>
                  </a:lnTo>
                  <a:lnTo>
                    <a:pt x="5992" y="439"/>
                  </a:lnTo>
                  <a:lnTo>
                    <a:pt x="5797" y="658"/>
                  </a:lnTo>
                  <a:lnTo>
                    <a:pt x="5676" y="902"/>
                  </a:lnTo>
                  <a:lnTo>
                    <a:pt x="5578" y="1170"/>
                  </a:lnTo>
                  <a:lnTo>
                    <a:pt x="5554" y="1316"/>
                  </a:lnTo>
                  <a:lnTo>
                    <a:pt x="5554" y="1462"/>
                  </a:lnTo>
                  <a:lnTo>
                    <a:pt x="5554" y="1876"/>
                  </a:lnTo>
                  <a:lnTo>
                    <a:pt x="488" y="1876"/>
                  </a:lnTo>
                  <a:lnTo>
                    <a:pt x="488" y="1876"/>
                  </a:lnTo>
                  <a:lnTo>
                    <a:pt x="391" y="1876"/>
                  </a:lnTo>
                  <a:lnTo>
                    <a:pt x="293" y="1900"/>
                  </a:lnTo>
                  <a:lnTo>
                    <a:pt x="220" y="1949"/>
                  </a:lnTo>
                  <a:lnTo>
                    <a:pt x="147" y="2022"/>
                  </a:lnTo>
                  <a:lnTo>
                    <a:pt x="74" y="2071"/>
                  </a:lnTo>
                  <a:lnTo>
                    <a:pt x="50" y="2168"/>
                  </a:lnTo>
                  <a:lnTo>
                    <a:pt x="1" y="2266"/>
                  </a:lnTo>
                  <a:lnTo>
                    <a:pt x="1" y="2363"/>
                  </a:lnTo>
                  <a:lnTo>
                    <a:pt x="1" y="5773"/>
                  </a:lnTo>
                  <a:lnTo>
                    <a:pt x="1" y="5773"/>
                  </a:lnTo>
                  <a:lnTo>
                    <a:pt x="25" y="5967"/>
                  </a:lnTo>
                  <a:lnTo>
                    <a:pt x="74" y="6138"/>
                  </a:lnTo>
                  <a:lnTo>
                    <a:pt x="171" y="6308"/>
                  </a:lnTo>
                  <a:lnTo>
                    <a:pt x="293" y="6455"/>
                  </a:lnTo>
                  <a:lnTo>
                    <a:pt x="439" y="6576"/>
                  </a:lnTo>
                  <a:lnTo>
                    <a:pt x="585" y="6674"/>
                  </a:lnTo>
                  <a:lnTo>
                    <a:pt x="780" y="6722"/>
                  </a:lnTo>
                  <a:lnTo>
                    <a:pt x="975" y="6747"/>
                  </a:lnTo>
                  <a:lnTo>
                    <a:pt x="7721" y="6747"/>
                  </a:lnTo>
                  <a:lnTo>
                    <a:pt x="7721" y="6138"/>
                  </a:lnTo>
                  <a:lnTo>
                    <a:pt x="7721" y="6138"/>
                  </a:lnTo>
                  <a:lnTo>
                    <a:pt x="7746" y="6041"/>
                  </a:lnTo>
                  <a:lnTo>
                    <a:pt x="7770" y="5967"/>
                  </a:lnTo>
                  <a:lnTo>
                    <a:pt x="7819" y="5870"/>
                  </a:lnTo>
                  <a:lnTo>
                    <a:pt x="7868" y="5797"/>
                  </a:lnTo>
                  <a:lnTo>
                    <a:pt x="7941" y="5748"/>
                  </a:lnTo>
                  <a:lnTo>
                    <a:pt x="8038" y="5700"/>
                  </a:lnTo>
                  <a:lnTo>
                    <a:pt x="8111" y="5675"/>
                  </a:lnTo>
                  <a:lnTo>
                    <a:pt x="8209" y="5651"/>
                  </a:lnTo>
                  <a:lnTo>
                    <a:pt x="8939" y="5651"/>
                  </a:lnTo>
                  <a:lnTo>
                    <a:pt x="8939" y="5651"/>
                  </a:lnTo>
                  <a:lnTo>
                    <a:pt x="9037" y="5675"/>
                  </a:lnTo>
                  <a:lnTo>
                    <a:pt x="9110" y="5700"/>
                  </a:lnTo>
                  <a:lnTo>
                    <a:pt x="9207" y="5748"/>
                  </a:lnTo>
                  <a:lnTo>
                    <a:pt x="9280" y="5797"/>
                  </a:lnTo>
                  <a:lnTo>
                    <a:pt x="9329" y="5870"/>
                  </a:lnTo>
                  <a:lnTo>
                    <a:pt x="9378" y="5967"/>
                  </a:lnTo>
                  <a:lnTo>
                    <a:pt x="9402" y="6041"/>
                  </a:lnTo>
                  <a:lnTo>
                    <a:pt x="9426" y="6138"/>
                  </a:lnTo>
                  <a:lnTo>
                    <a:pt x="9426" y="6747"/>
                  </a:lnTo>
                  <a:lnTo>
                    <a:pt x="16173" y="6747"/>
                  </a:lnTo>
                  <a:lnTo>
                    <a:pt x="16173" y="6747"/>
                  </a:lnTo>
                  <a:lnTo>
                    <a:pt x="16367" y="6722"/>
                  </a:lnTo>
                  <a:lnTo>
                    <a:pt x="16562" y="6674"/>
                  </a:lnTo>
                  <a:lnTo>
                    <a:pt x="16708" y="6576"/>
                  </a:lnTo>
                  <a:lnTo>
                    <a:pt x="16855" y="6455"/>
                  </a:lnTo>
                  <a:lnTo>
                    <a:pt x="16976" y="6308"/>
                  </a:lnTo>
                  <a:lnTo>
                    <a:pt x="17074" y="6138"/>
                  </a:lnTo>
                  <a:lnTo>
                    <a:pt x="17122" y="5967"/>
                  </a:lnTo>
                  <a:lnTo>
                    <a:pt x="17147" y="5773"/>
                  </a:lnTo>
                  <a:lnTo>
                    <a:pt x="17147" y="2363"/>
                  </a:lnTo>
                  <a:lnTo>
                    <a:pt x="17147" y="2363"/>
                  </a:lnTo>
                  <a:lnTo>
                    <a:pt x="17147" y="2266"/>
                  </a:lnTo>
                  <a:lnTo>
                    <a:pt x="17098" y="2168"/>
                  </a:lnTo>
                  <a:lnTo>
                    <a:pt x="17074" y="2071"/>
                  </a:lnTo>
                  <a:lnTo>
                    <a:pt x="17001" y="2022"/>
                  </a:lnTo>
                  <a:lnTo>
                    <a:pt x="16928" y="1949"/>
                  </a:lnTo>
                  <a:lnTo>
                    <a:pt x="16855" y="1900"/>
                  </a:lnTo>
                  <a:lnTo>
                    <a:pt x="16757" y="1876"/>
                  </a:lnTo>
                  <a:lnTo>
                    <a:pt x="16660" y="1876"/>
                  </a:lnTo>
                  <a:lnTo>
                    <a:pt x="16660" y="1876"/>
                  </a:lnTo>
                  <a:close/>
                  <a:moveTo>
                    <a:pt x="10620" y="1876"/>
                  </a:moveTo>
                  <a:lnTo>
                    <a:pt x="6528" y="1876"/>
                  </a:lnTo>
                  <a:lnTo>
                    <a:pt x="6528" y="1462"/>
                  </a:lnTo>
                  <a:lnTo>
                    <a:pt x="6528" y="1462"/>
                  </a:lnTo>
                  <a:lnTo>
                    <a:pt x="6528" y="1364"/>
                  </a:lnTo>
                  <a:lnTo>
                    <a:pt x="6577" y="1291"/>
                  </a:lnTo>
                  <a:lnTo>
                    <a:pt x="6601" y="1194"/>
                  </a:lnTo>
                  <a:lnTo>
                    <a:pt x="6674" y="1121"/>
                  </a:lnTo>
                  <a:lnTo>
                    <a:pt x="6747" y="1072"/>
                  </a:lnTo>
                  <a:lnTo>
                    <a:pt x="6820" y="1023"/>
                  </a:lnTo>
                  <a:lnTo>
                    <a:pt x="6918" y="999"/>
                  </a:lnTo>
                  <a:lnTo>
                    <a:pt x="7015" y="975"/>
                  </a:lnTo>
                  <a:lnTo>
                    <a:pt x="10133" y="975"/>
                  </a:lnTo>
                  <a:lnTo>
                    <a:pt x="10133" y="975"/>
                  </a:lnTo>
                  <a:lnTo>
                    <a:pt x="10230" y="999"/>
                  </a:lnTo>
                  <a:lnTo>
                    <a:pt x="10327" y="1023"/>
                  </a:lnTo>
                  <a:lnTo>
                    <a:pt x="10400" y="1072"/>
                  </a:lnTo>
                  <a:lnTo>
                    <a:pt x="10474" y="1121"/>
                  </a:lnTo>
                  <a:lnTo>
                    <a:pt x="10547" y="1194"/>
                  </a:lnTo>
                  <a:lnTo>
                    <a:pt x="10571" y="1291"/>
                  </a:lnTo>
                  <a:lnTo>
                    <a:pt x="10620" y="1364"/>
                  </a:lnTo>
                  <a:lnTo>
                    <a:pt x="10620" y="1462"/>
                  </a:lnTo>
                  <a:lnTo>
                    <a:pt x="10620" y="1876"/>
                  </a:lnTo>
                  <a:close/>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 name="Shape 606"/>
            <p:cNvSpPr/>
            <p:nvPr/>
          </p:nvSpPr>
          <p:spPr>
            <a:xfrm>
              <a:off x="2792550" y="3862125"/>
              <a:ext cx="42650" cy="23775"/>
            </a:xfrm>
            <a:custGeom>
              <a:avLst/>
              <a:gdLst/>
              <a:ahLst/>
              <a:cxnLst/>
              <a:rect l="0" t="0" r="0" b="0"/>
              <a:pathLst>
                <a:path w="1706" h="951" fill="none" extrusionOk="0">
                  <a:moveTo>
                    <a:pt x="1705" y="1"/>
                  </a:moveTo>
                  <a:lnTo>
                    <a:pt x="1705" y="463"/>
                  </a:lnTo>
                  <a:lnTo>
                    <a:pt x="1705" y="463"/>
                  </a:lnTo>
                  <a:lnTo>
                    <a:pt x="1681" y="561"/>
                  </a:lnTo>
                  <a:lnTo>
                    <a:pt x="1657" y="658"/>
                  </a:lnTo>
                  <a:lnTo>
                    <a:pt x="1608" y="756"/>
                  </a:lnTo>
                  <a:lnTo>
                    <a:pt x="1559" y="804"/>
                  </a:lnTo>
                  <a:lnTo>
                    <a:pt x="1486" y="877"/>
                  </a:lnTo>
                  <a:lnTo>
                    <a:pt x="1389" y="926"/>
                  </a:lnTo>
                  <a:lnTo>
                    <a:pt x="1316" y="951"/>
                  </a:lnTo>
                  <a:lnTo>
                    <a:pt x="1218" y="951"/>
                  </a:lnTo>
                  <a:lnTo>
                    <a:pt x="488" y="951"/>
                  </a:lnTo>
                  <a:lnTo>
                    <a:pt x="488" y="951"/>
                  </a:lnTo>
                  <a:lnTo>
                    <a:pt x="390" y="951"/>
                  </a:lnTo>
                  <a:lnTo>
                    <a:pt x="317" y="926"/>
                  </a:lnTo>
                  <a:lnTo>
                    <a:pt x="220" y="877"/>
                  </a:lnTo>
                  <a:lnTo>
                    <a:pt x="147" y="804"/>
                  </a:lnTo>
                  <a:lnTo>
                    <a:pt x="98" y="756"/>
                  </a:lnTo>
                  <a:lnTo>
                    <a:pt x="49" y="658"/>
                  </a:lnTo>
                  <a:lnTo>
                    <a:pt x="25" y="561"/>
                  </a:lnTo>
                  <a:lnTo>
                    <a:pt x="0" y="463"/>
                  </a:lnTo>
                  <a:lnTo>
                    <a:pt x="0" y="1"/>
                  </a:lnTo>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607"/>
            <p:cNvSpPr/>
            <p:nvPr/>
          </p:nvSpPr>
          <p:spPr>
            <a:xfrm>
              <a:off x="2599525" y="3852375"/>
              <a:ext cx="428675" cy="188175"/>
            </a:xfrm>
            <a:custGeom>
              <a:avLst/>
              <a:gdLst/>
              <a:ahLst/>
              <a:cxnLst/>
              <a:rect l="0" t="0" r="0" b="0"/>
              <a:pathLst>
                <a:path w="17147" h="7527" fill="none" extrusionOk="0">
                  <a:moveTo>
                    <a:pt x="1" y="1"/>
                  </a:moveTo>
                  <a:lnTo>
                    <a:pt x="1" y="7040"/>
                  </a:lnTo>
                  <a:lnTo>
                    <a:pt x="1" y="7040"/>
                  </a:lnTo>
                  <a:lnTo>
                    <a:pt x="1" y="7137"/>
                  </a:lnTo>
                  <a:lnTo>
                    <a:pt x="50" y="7210"/>
                  </a:lnTo>
                  <a:lnTo>
                    <a:pt x="74" y="7307"/>
                  </a:lnTo>
                  <a:lnTo>
                    <a:pt x="147" y="7381"/>
                  </a:lnTo>
                  <a:lnTo>
                    <a:pt x="220" y="7429"/>
                  </a:lnTo>
                  <a:lnTo>
                    <a:pt x="293" y="7478"/>
                  </a:lnTo>
                  <a:lnTo>
                    <a:pt x="391" y="7502"/>
                  </a:lnTo>
                  <a:lnTo>
                    <a:pt x="488" y="7527"/>
                  </a:lnTo>
                  <a:lnTo>
                    <a:pt x="16660" y="7527"/>
                  </a:lnTo>
                  <a:lnTo>
                    <a:pt x="16660" y="7527"/>
                  </a:lnTo>
                  <a:lnTo>
                    <a:pt x="16757" y="7502"/>
                  </a:lnTo>
                  <a:lnTo>
                    <a:pt x="16855" y="7478"/>
                  </a:lnTo>
                  <a:lnTo>
                    <a:pt x="16928" y="7429"/>
                  </a:lnTo>
                  <a:lnTo>
                    <a:pt x="17001" y="7381"/>
                  </a:lnTo>
                  <a:lnTo>
                    <a:pt x="17074" y="7307"/>
                  </a:lnTo>
                  <a:lnTo>
                    <a:pt x="17098" y="7210"/>
                  </a:lnTo>
                  <a:lnTo>
                    <a:pt x="17147" y="7137"/>
                  </a:lnTo>
                  <a:lnTo>
                    <a:pt x="17147" y="7040"/>
                  </a:lnTo>
                  <a:lnTo>
                    <a:pt x="17147" y="1"/>
                  </a:lnTo>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6" name="Shape 629"/>
          <p:cNvGrpSpPr/>
          <p:nvPr/>
        </p:nvGrpSpPr>
        <p:grpSpPr>
          <a:xfrm>
            <a:off x="10588641" y="5270605"/>
            <a:ext cx="1504082" cy="1348391"/>
            <a:chOff x="5941025" y="3634400"/>
            <a:chExt cx="467650" cy="467650"/>
          </a:xfrm>
          <a:solidFill>
            <a:srgbClr val="063532"/>
          </a:solidFill>
        </p:grpSpPr>
        <p:sp>
          <p:nvSpPr>
            <p:cNvPr id="27" name="Shape 630"/>
            <p:cNvSpPr/>
            <p:nvPr/>
          </p:nvSpPr>
          <p:spPr>
            <a:xfrm>
              <a:off x="5941025" y="3634400"/>
              <a:ext cx="467650" cy="467650"/>
            </a:xfrm>
            <a:custGeom>
              <a:avLst/>
              <a:gdLst/>
              <a:ahLst/>
              <a:cxnLst/>
              <a:rect l="0" t="0" r="0" b="0"/>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631"/>
            <p:cNvSpPr/>
            <p:nvPr/>
          </p:nvSpPr>
          <p:spPr>
            <a:xfrm>
              <a:off x="6211975" y="3753150"/>
              <a:ext cx="19525" cy="18900"/>
            </a:xfrm>
            <a:custGeom>
              <a:avLst/>
              <a:gdLst/>
              <a:ahLst/>
              <a:cxnLst/>
              <a:rect l="0" t="0" r="0" b="0"/>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632"/>
            <p:cNvSpPr/>
            <p:nvPr/>
          </p:nvSpPr>
          <p:spPr>
            <a:xfrm>
              <a:off x="5943475" y="3695900"/>
              <a:ext cx="177800" cy="351350"/>
            </a:xfrm>
            <a:custGeom>
              <a:avLst/>
              <a:gdLst/>
              <a:ahLst/>
              <a:cxnLst/>
              <a:rect l="0" t="0" r="0" b="0"/>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 name="Shape 633"/>
            <p:cNvSpPr/>
            <p:nvPr/>
          </p:nvSpPr>
          <p:spPr>
            <a:xfrm>
              <a:off x="6128575" y="3695900"/>
              <a:ext cx="86475" cy="47525"/>
            </a:xfrm>
            <a:custGeom>
              <a:avLst/>
              <a:gdLst/>
              <a:ahLst/>
              <a:cxnLst/>
              <a:rect l="0" t="0" r="0" b="0"/>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634"/>
            <p:cNvSpPr/>
            <p:nvPr/>
          </p:nvSpPr>
          <p:spPr>
            <a:xfrm>
              <a:off x="6357500" y="3940075"/>
              <a:ext cx="18900" cy="34725"/>
            </a:xfrm>
            <a:custGeom>
              <a:avLst/>
              <a:gdLst/>
              <a:ahLst/>
              <a:cxnLst/>
              <a:rect l="0" t="0" r="0" b="0"/>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635"/>
            <p:cNvSpPr/>
            <p:nvPr/>
          </p:nvSpPr>
          <p:spPr>
            <a:xfrm>
              <a:off x="6202850" y="3720875"/>
              <a:ext cx="204000" cy="278875"/>
            </a:xfrm>
            <a:custGeom>
              <a:avLst/>
              <a:gdLst/>
              <a:ahLst/>
              <a:cxnLst/>
              <a:rect l="0" t="0" r="0" b="0"/>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3" name="Shape 778"/>
          <p:cNvGrpSpPr/>
          <p:nvPr/>
        </p:nvGrpSpPr>
        <p:grpSpPr>
          <a:xfrm>
            <a:off x="10917705" y="198360"/>
            <a:ext cx="826415" cy="1174599"/>
            <a:chOff x="6718575" y="2318625"/>
            <a:chExt cx="256950" cy="407375"/>
          </a:xfrm>
          <a:solidFill>
            <a:srgbClr val="063532"/>
          </a:solidFill>
        </p:grpSpPr>
        <p:sp>
          <p:nvSpPr>
            <p:cNvPr id="34" name="Shape 779"/>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780"/>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 name="Shape 781"/>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782"/>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783"/>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Shape 784"/>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 name="Shape 785"/>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 name="Shape 786"/>
            <p:cNvSpPr/>
            <p:nvPr/>
          </p:nvSpPr>
          <p:spPr>
            <a:xfrm>
              <a:off x="6795900" y="2628550"/>
              <a:ext cx="102300" cy="25"/>
            </a:xfrm>
            <a:custGeom>
              <a:avLst/>
              <a:gdLst/>
              <a:ahLst/>
              <a:cxnLst/>
              <a:rect l="0" t="0" r="0" b="0"/>
              <a:pathLst>
                <a:path w="4092" h="1" fill="none" extrusionOk="0">
                  <a:moveTo>
                    <a:pt x="0" y="1"/>
                  </a:moveTo>
                  <a:lnTo>
                    <a:pt x="4092" y="1"/>
                  </a:lnTo>
                </a:path>
              </a:pathLst>
            </a:custGeom>
            <a:grpFill/>
            <a:ln w="5715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extLst>
      <p:ext uri="{BB962C8B-B14F-4D97-AF65-F5344CB8AC3E}">
        <p14:creationId xmlns:p14="http://schemas.microsoft.com/office/powerpoint/2010/main" val="236409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02" t="6855" b="8934"/>
          <a:stretch/>
        </p:blipFill>
        <p:spPr>
          <a:xfrm>
            <a:off x="-86715" y="0"/>
            <a:ext cx="12278715" cy="6865750"/>
          </a:xfrm>
          <a:prstGeom prst="rect">
            <a:avLst/>
          </a:prstGeom>
        </p:spPr>
      </p:pic>
      <p:sp>
        <p:nvSpPr>
          <p:cNvPr id="3" name="TextBox 2"/>
          <p:cNvSpPr txBox="1"/>
          <p:nvPr/>
        </p:nvSpPr>
        <p:spPr>
          <a:xfrm>
            <a:off x="375742" y="5475368"/>
            <a:ext cx="5676900" cy="1169551"/>
          </a:xfrm>
          <a:prstGeom prst="rect">
            <a:avLst/>
          </a:prstGeom>
          <a:solidFill>
            <a:srgbClr val="00A06E"/>
          </a:solidFill>
          <a:ln>
            <a:solidFill>
              <a:srgbClr val="063532"/>
            </a:solidFill>
          </a:ln>
        </p:spPr>
        <p:txBody>
          <a:bodyPr wrap="square">
            <a:spAutoFit/>
          </a:bodyPr>
          <a:lstStyle/>
          <a:p>
            <a:pPr algn="ctr">
              <a:defRPr/>
            </a:pPr>
            <a:r>
              <a:rPr lang="en-GB" sz="7000">
                <a:solidFill>
                  <a:schemeClr val="bg1"/>
                </a:solidFill>
                <a:effectLst>
                  <a:outerShdw blurRad="38100" dist="38100" dir="2700000" algn="tl">
                    <a:srgbClr val="000000">
                      <a:alpha val="43137"/>
                    </a:srgbClr>
                  </a:outerShdw>
                </a:effectLst>
              </a:rPr>
              <a:t>Career</a:t>
            </a:r>
            <a:endParaRPr lang="en-GB" sz="7000">
              <a:solidFill>
                <a:schemeClr val="bg1"/>
              </a:solidFill>
            </a:endParaRPr>
          </a:p>
        </p:txBody>
      </p:sp>
      <p:grpSp>
        <p:nvGrpSpPr>
          <p:cNvPr id="4" name="Shape 604"/>
          <p:cNvGrpSpPr/>
          <p:nvPr/>
        </p:nvGrpSpPr>
        <p:grpSpPr>
          <a:xfrm>
            <a:off x="519652" y="5568247"/>
            <a:ext cx="1262654" cy="863550"/>
            <a:chOff x="2599525" y="3688600"/>
            <a:chExt cx="428675" cy="351950"/>
          </a:xfrm>
        </p:grpSpPr>
        <p:sp>
          <p:nvSpPr>
            <p:cNvPr id="5" name="Shape 605"/>
            <p:cNvSpPr/>
            <p:nvPr/>
          </p:nvSpPr>
          <p:spPr>
            <a:xfrm>
              <a:off x="2599525" y="3688600"/>
              <a:ext cx="428675" cy="168675"/>
            </a:xfrm>
            <a:custGeom>
              <a:avLst/>
              <a:gdLst/>
              <a:ahLst/>
              <a:cxnLst/>
              <a:rect l="0" t="0" r="0" b="0"/>
              <a:pathLst>
                <a:path w="17147" h="6747" fill="none" extrusionOk="0">
                  <a:moveTo>
                    <a:pt x="16660" y="1876"/>
                  </a:moveTo>
                  <a:lnTo>
                    <a:pt x="11594" y="1876"/>
                  </a:lnTo>
                  <a:lnTo>
                    <a:pt x="11594" y="1462"/>
                  </a:lnTo>
                  <a:lnTo>
                    <a:pt x="11594" y="1462"/>
                  </a:lnTo>
                  <a:lnTo>
                    <a:pt x="11594" y="1316"/>
                  </a:lnTo>
                  <a:lnTo>
                    <a:pt x="11569" y="1170"/>
                  </a:lnTo>
                  <a:lnTo>
                    <a:pt x="11472" y="902"/>
                  </a:lnTo>
                  <a:lnTo>
                    <a:pt x="11350" y="658"/>
                  </a:lnTo>
                  <a:lnTo>
                    <a:pt x="11155" y="439"/>
                  </a:lnTo>
                  <a:lnTo>
                    <a:pt x="10961" y="268"/>
                  </a:lnTo>
                  <a:lnTo>
                    <a:pt x="10693" y="122"/>
                  </a:lnTo>
                  <a:lnTo>
                    <a:pt x="10425" y="49"/>
                  </a:lnTo>
                  <a:lnTo>
                    <a:pt x="10279" y="25"/>
                  </a:lnTo>
                  <a:lnTo>
                    <a:pt x="10133" y="1"/>
                  </a:lnTo>
                  <a:lnTo>
                    <a:pt x="7015" y="1"/>
                  </a:lnTo>
                  <a:lnTo>
                    <a:pt x="7015" y="1"/>
                  </a:lnTo>
                  <a:lnTo>
                    <a:pt x="6869" y="25"/>
                  </a:lnTo>
                  <a:lnTo>
                    <a:pt x="6723" y="49"/>
                  </a:lnTo>
                  <a:lnTo>
                    <a:pt x="6455" y="122"/>
                  </a:lnTo>
                  <a:lnTo>
                    <a:pt x="6187" y="268"/>
                  </a:lnTo>
                  <a:lnTo>
                    <a:pt x="5992" y="439"/>
                  </a:lnTo>
                  <a:lnTo>
                    <a:pt x="5797" y="658"/>
                  </a:lnTo>
                  <a:lnTo>
                    <a:pt x="5676" y="902"/>
                  </a:lnTo>
                  <a:lnTo>
                    <a:pt x="5578" y="1170"/>
                  </a:lnTo>
                  <a:lnTo>
                    <a:pt x="5554" y="1316"/>
                  </a:lnTo>
                  <a:lnTo>
                    <a:pt x="5554" y="1462"/>
                  </a:lnTo>
                  <a:lnTo>
                    <a:pt x="5554" y="1876"/>
                  </a:lnTo>
                  <a:lnTo>
                    <a:pt x="488" y="1876"/>
                  </a:lnTo>
                  <a:lnTo>
                    <a:pt x="488" y="1876"/>
                  </a:lnTo>
                  <a:lnTo>
                    <a:pt x="391" y="1876"/>
                  </a:lnTo>
                  <a:lnTo>
                    <a:pt x="293" y="1900"/>
                  </a:lnTo>
                  <a:lnTo>
                    <a:pt x="220" y="1949"/>
                  </a:lnTo>
                  <a:lnTo>
                    <a:pt x="147" y="2022"/>
                  </a:lnTo>
                  <a:lnTo>
                    <a:pt x="74" y="2071"/>
                  </a:lnTo>
                  <a:lnTo>
                    <a:pt x="50" y="2168"/>
                  </a:lnTo>
                  <a:lnTo>
                    <a:pt x="1" y="2266"/>
                  </a:lnTo>
                  <a:lnTo>
                    <a:pt x="1" y="2363"/>
                  </a:lnTo>
                  <a:lnTo>
                    <a:pt x="1" y="5773"/>
                  </a:lnTo>
                  <a:lnTo>
                    <a:pt x="1" y="5773"/>
                  </a:lnTo>
                  <a:lnTo>
                    <a:pt x="25" y="5967"/>
                  </a:lnTo>
                  <a:lnTo>
                    <a:pt x="74" y="6138"/>
                  </a:lnTo>
                  <a:lnTo>
                    <a:pt x="171" y="6308"/>
                  </a:lnTo>
                  <a:lnTo>
                    <a:pt x="293" y="6455"/>
                  </a:lnTo>
                  <a:lnTo>
                    <a:pt x="439" y="6576"/>
                  </a:lnTo>
                  <a:lnTo>
                    <a:pt x="585" y="6674"/>
                  </a:lnTo>
                  <a:lnTo>
                    <a:pt x="780" y="6722"/>
                  </a:lnTo>
                  <a:lnTo>
                    <a:pt x="975" y="6747"/>
                  </a:lnTo>
                  <a:lnTo>
                    <a:pt x="7721" y="6747"/>
                  </a:lnTo>
                  <a:lnTo>
                    <a:pt x="7721" y="6138"/>
                  </a:lnTo>
                  <a:lnTo>
                    <a:pt x="7721" y="6138"/>
                  </a:lnTo>
                  <a:lnTo>
                    <a:pt x="7746" y="6041"/>
                  </a:lnTo>
                  <a:lnTo>
                    <a:pt x="7770" y="5967"/>
                  </a:lnTo>
                  <a:lnTo>
                    <a:pt x="7819" y="5870"/>
                  </a:lnTo>
                  <a:lnTo>
                    <a:pt x="7868" y="5797"/>
                  </a:lnTo>
                  <a:lnTo>
                    <a:pt x="7941" y="5748"/>
                  </a:lnTo>
                  <a:lnTo>
                    <a:pt x="8038" y="5700"/>
                  </a:lnTo>
                  <a:lnTo>
                    <a:pt x="8111" y="5675"/>
                  </a:lnTo>
                  <a:lnTo>
                    <a:pt x="8209" y="5651"/>
                  </a:lnTo>
                  <a:lnTo>
                    <a:pt x="8939" y="5651"/>
                  </a:lnTo>
                  <a:lnTo>
                    <a:pt x="8939" y="5651"/>
                  </a:lnTo>
                  <a:lnTo>
                    <a:pt x="9037" y="5675"/>
                  </a:lnTo>
                  <a:lnTo>
                    <a:pt x="9110" y="5700"/>
                  </a:lnTo>
                  <a:lnTo>
                    <a:pt x="9207" y="5748"/>
                  </a:lnTo>
                  <a:lnTo>
                    <a:pt x="9280" y="5797"/>
                  </a:lnTo>
                  <a:lnTo>
                    <a:pt x="9329" y="5870"/>
                  </a:lnTo>
                  <a:lnTo>
                    <a:pt x="9378" y="5967"/>
                  </a:lnTo>
                  <a:lnTo>
                    <a:pt x="9402" y="6041"/>
                  </a:lnTo>
                  <a:lnTo>
                    <a:pt x="9426" y="6138"/>
                  </a:lnTo>
                  <a:lnTo>
                    <a:pt x="9426" y="6747"/>
                  </a:lnTo>
                  <a:lnTo>
                    <a:pt x="16173" y="6747"/>
                  </a:lnTo>
                  <a:lnTo>
                    <a:pt x="16173" y="6747"/>
                  </a:lnTo>
                  <a:lnTo>
                    <a:pt x="16367" y="6722"/>
                  </a:lnTo>
                  <a:lnTo>
                    <a:pt x="16562" y="6674"/>
                  </a:lnTo>
                  <a:lnTo>
                    <a:pt x="16708" y="6576"/>
                  </a:lnTo>
                  <a:lnTo>
                    <a:pt x="16855" y="6455"/>
                  </a:lnTo>
                  <a:lnTo>
                    <a:pt x="16976" y="6308"/>
                  </a:lnTo>
                  <a:lnTo>
                    <a:pt x="17074" y="6138"/>
                  </a:lnTo>
                  <a:lnTo>
                    <a:pt x="17122" y="5967"/>
                  </a:lnTo>
                  <a:lnTo>
                    <a:pt x="17147" y="5773"/>
                  </a:lnTo>
                  <a:lnTo>
                    <a:pt x="17147" y="2363"/>
                  </a:lnTo>
                  <a:lnTo>
                    <a:pt x="17147" y="2363"/>
                  </a:lnTo>
                  <a:lnTo>
                    <a:pt x="17147" y="2266"/>
                  </a:lnTo>
                  <a:lnTo>
                    <a:pt x="17098" y="2168"/>
                  </a:lnTo>
                  <a:lnTo>
                    <a:pt x="17074" y="2071"/>
                  </a:lnTo>
                  <a:lnTo>
                    <a:pt x="17001" y="2022"/>
                  </a:lnTo>
                  <a:lnTo>
                    <a:pt x="16928" y="1949"/>
                  </a:lnTo>
                  <a:lnTo>
                    <a:pt x="16855" y="1900"/>
                  </a:lnTo>
                  <a:lnTo>
                    <a:pt x="16757" y="1876"/>
                  </a:lnTo>
                  <a:lnTo>
                    <a:pt x="16660" y="1876"/>
                  </a:lnTo>
                  <a:lnTo>
                    <a:pt x="16660" y="1876"/>
                  </a:lnTo>
                  <a:close/>
                  <a:moveTo>
                    <a:pt x="10620" y="1876"/>
                  </a:moveTo>
                  <a:lnTo>
                    <a:pt x="6528" y="1876"/>
                  </a:lnTo>
                  <a:lnTo>
                    <a:pt x="6528" y="1462"/>
                  </a:lnTo>
                  <a:lnTo>
                    <a:pt x="6528" y="1462"/>
                  </a:lnTo>
                  <a:lnTo>
                    <a:pt x="6528" y="1364"/>
                  </a:lnTo>
                  <a:lnTo>
                    <a:pt x="6577" y="1291"/>
                  </a:lnTo>
                  <a:lnTo>
                    <a:pt x="6601" y="1194"/>
                  </a:lnTo>
                  <a:lnTo>
                    <a:pt x="6674" y="1121"/>
                  </a:lnTo>
                  <a:lnTo>
                    <a:pt x="6747" y="1072"/>
                  </a:lnTo>
                  <a:lnTo>
                    <a:pt x="6820" y="1023"/>
                  </a:lnTo>
                  <a:lnTo>
                    <a:pt x="6918" y="999"/>
                  </a:lnTo>
                  <a:lnTo>
                    <a:pt x="7015" y="975"/>
                  </a:lnTo>
                  <a:lnTo>
                    <a:pt x="10133" y="975"/>
                  </a:lnTo>
                  <a:lnTo>
                    <a:pt x="10133" y="975"/>
                  </a:lnTo>
                  <a:lnTo>
                    <a:pt x="10230" y="999"/>
                  </a:lnTo>
                  <a:lnTo>
                    <a:pt x="10327" y="1023"/>
                  </a:lnTo>
                  <a:lnTo>
                    <a:pt x="10400" y="1072"/>
                  </a:lnTo>
                  <a:lnTo>
                    <a:pt x="10474" y="1121"/>
                  </a:lnTo>
                  <a:lnTo>
                    <a:pt x="10547" y="1194"/>
                  </a:lnTo>
                  <a:lnTo>
                    <a:pt x="10571" y="1291"/>
                  </a:lnTo>
                  <a:lnTo>
                    <a:pt x="10620" y="1364"/>
                  </a:lnTo>
                  <a:lnTo>
                    <a:pt x="10620" y="1462"/>
                  </a:lnTo>
                  <a:lnTo>
                    <a:pt x="10620" y="1876"/>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606"/>
            <p:cNvSpPr/>
            <p:nvPr/>
          </p:nvSpPr>
          <p:spPr>
            <a:xfrm>
              <a:off x="2792550" y="3862125"/>
              <a:ext cx="42650" cy="23775"/>
            </a:xfrm>
            <a:custGeom>
              <a:avLst/>
              <a:gdLst/>
              <a:ahLst/>
              <a:cxnLst/>
              <a:rect l="0" t="0" r="0" b="0"/>
              <a:pathLst>
                <a:path w="1706" h="951" fill="none" extrusionOk="0">
                  <a:moveTo>
                    <a:pt x="1705" y="1"/>
                  </a:moveTo>
                  <a:lnTo>
                    <a:pt x="1705" y="463"/>
                  </a:lnTo>
                  <a:lnTo>
                    <a:pt x="1705" y="463"/>
                  </a:lnTo>
                  <a:lnTo>
                    <a:pt x="1681" y="561"/>
                  </a:lnTo>
                  <a:lnTo>
                    <a:pt x="1657" y="658"/>
                  </a:lnTo>
                  <a:lnTo>
                    <a:pt x="1608" y="756"/>
                  </a:lnTo>
                  <a:lnTo>
                    <a:pt x="1559" y="804"/>
                  </a:lnTo>
                  <a:lnTo>
                    <a:pt x="1486" y="877"/>
                  </a:lnTo>
                  <a:lnTo>
                    <a:pt x="1389" y="926"/>
                  </a:lnTo>
                  <a:lnTo>
                    <a:pt x="1316" y="951"/>
                  </a:lnTo>
                  <a:lnTo>
                    <a:pt x="1218" y="951"/>
                  </a:lnTo>
                  <a:lnTo>
                    <a:pt x="488" y="951"/>
                  </a:lnTo>
                  <a:lnTo>
                    <a:pt x="488" y="951"/>
                  </a:lnTo>
                  <a:lnTo>
                    <a:pt x="390" y="951"/>
                  </a:lnTo>
                  <a:lnTo>
                    <a:pt x="317" y="926"/>
                  </a:lnTo>
                  <a:lnTo>
                    <a:pt x="220" y="877"/>
                  </a:lnTo>
                  <a:lnTo>
                    <a:pt x="147" y="804"/>
                  </a:lnTo>
                  <a:lnTo>
                    <a:pt x="98" y="756"/>
                  </a:lnTo>
                  <a:lnTo>
                    <a:pt x="49" y="658"/>
                  </a:lnTo>
                  <a:lnTo>
                    <a:pt x="25" y="561"/>
                  </a:lnTo>
                  <a:lnTo>
                    <a:pt x="0" y="463"/>
                  </a:lnTo>
                  <a:lnTo>
                    <a:pt x="0"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607"/>
            <p:cNvSpPr/>
            <p:nvPr/>
          </p:nvSpPr>
          <p:spPr>
            <a:xfrm>
              <a:off x="2599525" y="3852375"/>
              <a:ext cx="428675" cy="188175"/>
            </a:xfrm>
            <a:custGeom>
              <a:avLst/>
              <a:gdLst/>
              <a:ahLst/>
              <a:cxnLst/>
              <a:rect l="0" t="0" r="0" b="0"/>
              <a:pathLst>
                <a:path w="17147" h="7527" fill="none" extrusionOk="0">
                  <a:moveTo>
                    <a:pt x="1" y="1"/>
                  </a:moveTo>
                  <a:lnTo>
                    <a:pt x="1" y="7040"/>
                  </a:lnTo>
                  <a:lnTo>
                    <a:pt x="1" y="7040"/>
                  </a:lnTo>
                  <a:lnTo>
                    <a:pt x="1" y="7137"/>
                  </a:lnTo>
                  <a:lnTo>
                    <a:pt x="50" y="7210"/>
                  </a:lnTo>
                  <a:lnTo>
                    <a:pt x="74" y="7307"/>
                  </a:lnTo>
                  <a:lnTo>
                    <a:pt x="147" y="7381"/>
                  </a:lnTo>
                  <a:lnTo>
                    <a:pt x="220" y="7429"/>
                  </a:lnTo>
                  <a:lnTo>
                    <a:pt x="293" y="7478"/>
                  </a:lnTo>
                  <a:lnTo>
                    <a:pt x="391" y="7502"/>
                  </a:lnTo>
                  <a:lnTo>
                    <a:pt x="488" y="7527"/>
                  </a:lnTo>
                  <a:lnTo>
                    <a:pt x="16660" y="7527"/>
                  </a:lnTo>
                  <a:lnTo>
                    <a:pt x="16660" y="7527"/>
                  </a:lnTo>
                  <a:lnTo>
                    <a:pt x="16757" y="7502"/>
                  </a:lnTo>
                  <a:lnTo>
                    <a:pt x="16855" y="7478"/>
                  </a:lnTo>
                  <a:lnTo>
                    <a:pt x="16928" y="7429"/>
                  </a:lnTo>
                  <a:lnTo>
                    <a:pt x="17001" y="7381"/>
                  </a:lnTo>
                  <a:lnTo>
                    <a:pt x="17074" y="7307"/>
                  </a:lnTo>
                  <a:lnTo>
                    <a:pt x="17098" y="7210"/>
                  </a:lnTo>
                  <a:lnTo>
                    <a:pt x="17147" y="7137"/>
                  </a:lnTo>
                  <a:lnTo>
                    <a:pt x="17147" y="7040"/>
                  </a:lnTo>
                  <a:lnTo>
                    <a:pt x="17147"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extLst>
      <p:ext uri="{BB962C8B-B14F-4D97-AF65-F5344CB8AC3E}">
        <p14:creationId xmlns:p14="http://schemas.microsoft.com/office/powerpoint/2010/main" val="154539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725" t="33490" b="4314"/>
          <a:stretch/>
        </p:blipFill>
        <p:spPr>
          <a:xfrm>
            <a:off x="0" y="0"/>
            <a:ext cx="12192000" cy="6858000"/>
          </a:xfrm>
          <a:prstGeom prst="rect">
            <a:avLst/>
          </a:prstGeom>
        </p:spPr>
      </p:pic>
      <p:sp>
        <p:nvSpPr>
          <p:cNvPr id="3" name="TextBox 2"/>
          <p:cNvSpPr txBox="1"/>
          <p:nvPr/>
        </p:nvSpPr>
        <p:spPr>
          <a:xfrm>
            <a:off x="4427621" y="5231155"/>
            <a:ext cx="7520493" cy="1169551"/>
          </a:xfrm>
          <a:prstGeom prst="rect">
            <a:avLst/>
          </a:prstGeom>
          <a:solidFill>
            <a:srgbClr val="00A06E"/>
          </a:solidFill>
          <a:ln>
            <a:solidFill>
              <a:srgbClr val="063532"/>
            </a:solidFill>
          </a:ln>
        </p:spPr>
        <p:txBody>
          <a:bodyPr wrap="square">
            <a:spAutoFit/>
          </a:bodyPr>
          <a:lstStyle/>
          <a:p>
            <a:pPr algn="r">
              <a:defRPr/>
            </a:pPr>
            <a:r>
              <a:rPr lang="en-GB" sz="7000">
                <a:solidFill>
                  <a:schemeClr val="bg1"/>
                </a:solidFill>
                <a:effectLst>
                  <a:outerShdw blurRad="38100" dist="38100" dir="2700000" algn="tl">
                    <a:srgbClr val="000000">
                      <a:alpha val="43137"/>
                    </a:srgbClr>
                  </a:outerShdw>
                </a:effectLst>
              </a:rPr>
              <a:t>Higher Income</a:t>
            </a:r>
            <a:endParaRPr lang="en-GB" sz="7000">
              <a:solidFill>
                <a:schemeClr val="bg1"/>
              </a:solidFill>
            </a:endParaRPr>
          </a:p>
        </p:txBody>
      </p:sp>
      <p:grpSp>
        <p:nvGrpSpPr>
          <p:cNvPr id="9" name="Shape 582"/>
          <p:cNvGrpSpPr/>
          <p:nvPr/>
        </p:nvGrpSpPr>
        <p:grpSpPr>
          <a:xfrm>
            <a:off x="4995952" y="5390147"/>
            <a:ext cx="1043904" cy="842117"/>
            <a:chOff x="568950" y="3686775"/>
            <a:chExt cx="472500" cy="362900"/>
          </a:xfrm>
        </p:grpSpPr>
        <p:sp>
          <p:nvSpPr>
            <p:cNvPr id="10" name="Shape 583"/>
            <p:cNvSpPr/>
            <p:nvPr/>
          </p:nvSpPr>
          <p:spPr>
            <a:xfrm>
              <a:off x="568950" y="3686775"/>
              <a:ext cx="472500" cy="362900"/>
            </a:xfrm>
            <a:custGeom>
              <a:avLst/>
              <a:gdLst/>
              <a:ahLst/>
              <a:cxnLst/>
              <a:rect l="0" t="0" r="0" b="0"/>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584"/>
            <p:cNvSpPr/>
            <p:nvPr/>
          </p:nvSpPr>
          <p:spPr>
            <a:xfrm>
              <a:off x="645650" y="3820725"/>
              <a:ext cx="34125" cy="34125"/>
            </a:xfrm>
            <a:custGeom>
              <a:avLst/>
              <a:gdLst/>
              <a:ahLst/>
              <a:cxnLst/>
              <a:rect l="0" t="0" r="0" b="0"/>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585"/>
            <p:cNvSpPr/>
            <p:nvPr/>
          </p:nvSpPr>
          <p:spPr>
            <a:xfrm>
              <a:off x="747950" y="3753750"/>
              <a:ext cx="85275" cy="12200"/>
            </a:xfrm>
            <a:custGeom>
              <a:avLst/>
              <a:gdLst/>
              <a:ahLst/>
              <a:cxnLst/>
              <a:rect l="0" t="0" r="0" b="0"/>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extLst>
      <p:ext uri="{BB962C8B-B14F-4D97-AF65-F5344CB8AC3E}">
        <p14:creationId xmlns:p14="http://schemas.microsoft.com/office/powerpoint/2010/main" val="100617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3775242" y="573436"/>
          <a:ext cx="8128000" cy="617137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68872" y="2890391"/>
            <a:ext cx="3230311" cy="1077218"/>
          </a:xfrm>
          <a:prstGeom prst="rect">
            <a:avLst/>
          </a:prstGeom>
          <a:solidFill>
            <a:srgbClr val="00A06E"/>
          </a:solidFill>
          <a:ln>
            <a:solidFill>
              <a:srgbClr val="063532"/>
            </a:solidFill>
          </a:ln>
        </p:spPr>
        <p:txBody>
          <a:bodyPr wrap="square">
            <a:spAutoFit/>
          </a:bodyPr>
          <a:lstStyle/>
          <a:p>
            <a:pPr algn="r">
              <a:defRPr/>
            </a:pPr>
            <a:r>
              <a:rPr lang="en-GB" sz="3200">
                <a:solidFill>
                  <a:schemeClr val="bg1"/>
                </a:solidFill>
              </a:rPr>
              <a:t>= +£168,000</a:t>
            </a:r>
          </a:p>
          <a:p>
            <a:pPr algn="r">
              <a:defRPr/>
            </a:pPr>
            <a:endParaRPr lang="en-GB" sz="3200">
              <a:solidFill>
                <a:schemeClr val="bg1"/>
              </a:solidFill>
            </a:endParaRPr>
          </a:p>
        </p:txBody>
      </p:sp>
      <p:sp>
        <p:nvSpPr>
          <p:cNvPr id="9" name="TextBox 8"/>
          <p:cNvSpPr txBox="1"/>
          <p:nvPr/>
        </p:nvSpPr>
        <p:spPr>
          <a:xfrm>
            <a:off x="9817769" y="6375482"/>
            <a:ext cx="2851484" cy="369332"/>
          </a:xfrm>
          <a:prstGeom prst="rect">
            <a:avLst/>
          </a:prstGeom>
          <a:noFill/>
        </p:spPr>
        <p:txBody>
          <a:bodyPr wrap="square" rtlCol="0">
            <a:spAutoFit/>
          </a:bodyPr>
          <a:lstStyle/>
          <a:p>
            <a:r>
              <a:rPr lang="en-GB"/>
              <a:t>(Walker &amp; Zhu, 2013)</a:t>
            </a:r>
          </a:p>
        </p:txBody>
      </p:sp>
      <p:pic>
        <p:nvPicPr>
          <p:cNvPr id="8" name="Picture 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6139" t="8607" r="12974" b="27915"/>
          <a:stretch/>
        </p:blipFill>
        <p:spPr>
          <a:xfrm>
            <a:off x="308020" y="2959965"/>
            <a:ext cx="449411" cy="997510"/>
          </a:xfrm>
          <a:prstGeom prst="rect">
            <a:avLst/>
          </a:prstGeom>
        </p:spPr>
      </p:pic>
      <p:sp>
        <p:nvSpPr>
          <p:cNvPr id="10" name="TextBox 9"/>
          <p:cNvSpPr txBox="1"/>
          <p:nvPr/>
        </p:nvSpPr>
        <p:spPr>
          <a:xfrm>
            <a:off x="134039" y="4805822"/>
            <a:ext cx="3265144" cy="1077218"/>
          </a:xfrm>
          <a:prstGeom prst="rect">
            <a:avLst/>
          </a:prstGeom>
          <a:solidFill>
            <a:srgbClr val="00A06E"/>
          </a:solidFill>
          <a:ln>
            <a:solidFill>
              <a:srgbClr val="063532"/>
            </a:solidFill>
          </a:ln>
        </p:spPr>
        <p:txBody>
          <a:bodyPr wrap="square">
            <a:spAutoFit/>
          </a:bodyPr>
          <a:lstStyle/>
          <a:p>
            <a:pPr algn="r">
              <a:defRPr/>
            </a:pPr>
            <a:r>
              <a:rPr lang="en-GB" sz="3200">
                <a:solidFill>
                  <a:schemeClr val="bg1"/>
                </a:solidFill>
              </a:rPr>
              <a:t>= +£252,000</a:t>
            </a:r>
          </a:p>
          <a:p>
            <a:pPr>
              <a:defRPr/>
            </a:pPr>
            <a:endParaRPr lang="en-GB" sz="3200">
              <a:solidFill>
                <a:schemeClr val="bg1"/>
              </a:solidFill>
            </a:endParaRPr>
          </a:p>
        </p:txBody>
      </p:sp>
      <p:pic>
        <p:nvPicPr>
          <p:cNvPr id="2" name="Picture 1"/>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3148" t="8607" r="48035" b="27915"/>
          <a:stretch/>
        </p:blipFill>
        <p:spPr>
          <a:xfrm>
            <a:off x="226006" y="4805822"/>
            <a:ext cx="613437" cy="1083409"/>
          </a:xfrm>
          <a:prstGeom prst="rect">
            <a:avLst/>
          </a:prstGeom>
        </p:spPr>
      </p:pic>
    </p:spTree>
    <p:extLst>
      <p:ext uri="{BB962C8B-B14F-4D97-AF65-F5344CB8AC3E}">
        <p14:creationId xmlns:p14="http://schemas.microsoft.com/office/powerpoint/2010/main" val="211031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32" r="1" b="16287"/>
          <a:stretch/>
        </p:blipFill>
        <p:spPr>
          <a:xfrm>
            <a:off x="-192505" y="0"/>
            <a:ext cx="12384505" cy="6858000"/>
          </a:xfrm>
          <a:prstGeom prst="rect">
            <a:avLst/>
          </a:prstGeom>
        </p:spPr>
      </p:pic>
      <p:sp>
        <p:nvSpPr>
          <p:cNvPr id="3" name="TextBox 2"/>
          <p:cNvSpPr txBox="1"/>
          <p:nvPr/>
        </p:nvSpPr>
        <p:spPr>
          <a:xfrm>
            <a:off x="301219" y="5266444"/>
            <a:ext cx="8960763" cy="1169551"/>
          </a:xfrm>
          <a:prstGeom prst="rect">
            <a:avLst/>
          </a:prstGeom>
          <a:solidFill>
            <a:srgbClr val="00A06E"/>
          </a:solidFill>
          <a:ln>
            <a:solidFill>
              <a:srgbClr val="063532"/>
            </a:solidFill>
          </a:ln>
        </p:spPr>
        <p:txBody>
          <a:bodyPr wrap="square">
            <a:spAutoFit/>
          </a:bodyPr>
          <a:lstStyle/>
          <a:p>
            <a:pPr>
              <a:defRPr/>
            </a:pPr>
            <a:r>
              <a:rPr lang="en-GB" sz="7000">
                <a:solidFill>
                  <a:schemeClr val="bg1"/>
                </a:solidFill>
                <a:effectLst>
                  <a:outerShdw blurRad="38100" dist="38100" dir="2700000" algn="tl">
                    <a:srgbClr val="000000">
                      <a:alpha val="43137"/>
                    </a:srgbClr>
                  </a:outerShdw>
                </a:effectLst>
              </a:rPr>
              <a:t>In-depth knowledge</a:t>
            </a:r>
            <a:endParaRPr lang="en-GB" sz="7000">
              <a:solidFill>
                <a:schemeClr val="bg1"/>
              </a:solidFill>
            </a:endParaRPr>
          </a:p>
        </p:txBody>
      </p:sp>
      <p:grpSp>
        <p:nvGrpSpPr>
          <p:cNvPr id="9" name="Shape 778"/>
          <p:cNvGrpSpPr/>
          <p:nvPr/>
        </p:nvGrpSpPr>
        <p:grpSpPr>
          <a:xfrm>
            <a:off x="7957938" y="5414212"/>
            <a:ext cx="752926" cy="876057"/>
            <a:chOff x="6718575" y="2318625"/>
            <a:chExt cx="256950" cy="407375"/>
          </a:xfrm>
        </p:grpSpPr>
        <p:sp>
          <p:nvSpPr>
            <p:cNvPr id="10" name="Shape 779"/>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80"/>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781"/>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782"/>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783"/>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784"/>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785"/>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786"/>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extLst>
      <p:ext uri="{BB962C8B-B14F-4D97-AF65-F5344CB8AC3E}">
        <p14:creationId xmlns:p14="http://schemas.microsoft.com/office/powerpoint/2010/main" val="310208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42" b="297"/>
          <a:stretch/>
        </p:blipFill>
        <p:spPr>
          <a:xfrm>
            <a:off x="-466722" y="-1259194"/>
            <a:ext cx="12658722" cy="8402944"/>
          </a:xfrm>
          <a:prstGeom prst="rect">
            <a:avLst/>
          </a:prstGeom>
        </p:spPr>
      </p:pic>
      <p:sp>
        <p:nvSpPr>
          <p:cNvPr id="3" name="TextBox 2"/>
          <p:cNvSpPr txBox="1"/>
          <p:nvPr/>
        </p:nvSpPr>
        <p:spPr>
          <a:xfrm>
            <a:off x="3874170" y="5330989"/>
            <a:ext cx="8122074" cy="1169551"/>
          </a:xfrm>
          <a:prstGeom prst="rect">
            <a:avLst/>
          </a:prstGeom>
          <a:solidFill>
            <a:srgbClr val="00A06E"/>
          </a:solidFill>
          <a:ln>
            <a:solidFill>
              <a:srgbClr val="063532"/>
            </a:solidFill>
          </a:ln>
        </p:spPr>
        <p:txBody>
          <a:bodyPr wrap="square">
            <a:spAutoFit/>
          </a:bodyPr>
          <a:lstStyle/>
          <a:p>
            <a:pPr algn="r">
              <a:defRPr/>
            </a:pPr>
            <a:r>
              <a:rPr lang="en-GB" sz="7000">
                <a:solidFill>
                  <a:schemeClr val="bg1"/>
                </a:solidFill>
                <a:effectLst>
                  <a:outerShdw blurRad="38100" dist="38100" dir="2700000" algn="tl">
                    <a:srgbClr val="000000">
                      <a:alpha val="43137"/>
                    </a:srgbClr>
                  </a:outerShdw>
                </a:effectLst>
              </a:rPr>
              <a:t>Transferable skills</a:t>
            </a:r>
            <a:endParaRPr lang="en-GB" sz="7000">
              <a:solidFill>
                <a:schemeClr val="bg1"/>
              </a:solidFill>
            </a:endParaRPr>
          </a:p>
        </p:txBody>
      </p:sp>
      <p:sp>
        <p:nvSpPr>
          <p:cNvPr id="10" name="Shape 495"/>
          <p:cNvSpPr/>
          <p:nvPr/>
        </p:nvSpPr>
        <p:spPr>
          <a:xfrm>
            <a:off x="4186989" y="5486401"/>
            <a:ext cx="1010652" cy="893824"/>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0520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theme/theme1.xml><?xml version="1.0" encoding="utf-8"?>
<a:theme xmlns:a="http://schemas.openxmlformats.org/drawingml/2006/main" name="University of Roehampt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 of Roehampton PowerPoint Template [Read-Only] [Compatibility Mode]" id="{E51A1220-D752-4934-B297-C50C633A05C4}" vid="{70D5362C-025E-48DC-81EF-AE4DC36EF6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7B561D0DBBFF4E9B467F1734B31159" ma:contentTypeVersion="11" ma:contentTypeDescription="Create a new document." ma:contentTypeScope="" ma:versionID="80776b246dca544f793912d12bb01d37">
  <xsd:schema xmlns:xsd="http://www.w3.org/2001/XMLSchema" xmlns:xs="http://www.w3.org/2001/XMLSchema" xmlns:p="http://schemas.microsoft.com/office/2006/metadata/properties" xmlns:ns2="75a28cf3-9262-494e-8e02-5092a5e3e3b0" xmlns:ns3="929c0df9-6b7d-43a3-98a6-7a2c3fa85a92" targetNamespace="http://schemas.microsoft.com/office/2006/metadata/properties" ma:root="true" ma:fieldsID="99dcdd466334a715f210011019381441" ns2:_="" ns3:_="">
    <xsd:import namespace="75a28cf3-9262-494e-8e02-5092a5e3e3b0"/>
    <xsd:import namespace="929c0df9-6b7d-43a3-98a6-7a2c3fa85a92"/>
    <xsd:element name="properties">
      <xsd:complexType>
        <xsd:sequence>
          <xsd:element name="documentManagement">
            <xsd:complexType>
              <xsd:all>
                <xsd:element ref="ns2:o6f1dd33322e4fee9f8472c70ee26897" minOccurs="0"/>
                <xsd:element ref="ns2:TaxCatchAll" minOccurs="0"/>
                <xsd:element ref="ns2:TaxCatchAllLabel" minOccurs="0"/>
                <xsd:element ref="ns2:TaxKeywordTaxHTField" minOccurs="0"/>
                <xsd:element ref="ns2:ef642806d26c426e8de7b48d57954fe9"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a28cf3-9262-494e-8e02-5092a5e3e3b0" elementFormDefault="qualified">
    <xsd:import namespace="http://schemas.microsoft.com/office/2006/documentManagement/types"/>
    <xsd:import namespace="http://schemas.microsoft.com/office/infopath/2007/PartnerControls"/>
    <xsd:element name="o6f1dd33322e4fee9f8472c70ee26897" ma:index="8" nillable="true" ma:taxonomy="true" ma:internalName="o6f1dd33322e4fee9f8472c70ee26897" ma:taxonomyFieldName="Document_x0020_Type" ma:displayName="Document Type" ma:readOnly="false" ma:default="10;#-|96c1daca-04a8-4eb7-b1a8-7250d777ade4" ma:fieldId="{86f1dd33-322e-4fee-9f84-72c70ee26897}" ma:taxonomyMulti="true" ma:sspId="8d0af180-1065-48e5-bc0d-526fac628292" ma:termSetId="a86422d8-cad4-4935-995f-47ef0cc840e7"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EFA94422-41C0-4653-95EF-CBE0512D601A}" ma:internalName="TaxCatchAll" ma:showField="CatchAllData" ma:web="{e02d42a8-47a1-4000-a437-6ce52fc680c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EFA94422-41C0-4653-95EF-CBE0512D601A}" ma:internalName="TaxCatchAllLabel" ma:readOnly="true" ma:showField="CatchAllDataLabel" ma:web="{e02d42a8-47a1-4000-a437-6ce52fc680cf}">
      <xsd:complexType>
        <xsd:complexContent>
          <xsd:extension base="dms:MultiChoiceLookup">
            <xsd:sequence>
              <xsd:element name="Value" type="dms:Lookup" maxOccurs="unbounded" minOccurs="0" nillable="true"/>
            </xsd:sequence>
          </xsd:extension>
        </xsd:complexContent>
      </xsd:complexType>
    </xsd:element>
    <xsd:element name="TaxKeywordTaxHTField" ma:index="12" nillable="true" ma:taxonomy="true" ma:internalName="TaxKeywordTaxHTField" ma:taxonomyFieldName="TaxKeyword" ma:displayName="Enterprise Keywords" ma:fieldId="{23f27201-bee3-471e-b2e7-b64fd8b7ca38}" ma:taxonomyMulti="true" ma:sspId="8d0af180-1065-48e5-bc0d-526fac628292" ma:termSetId="00000000-0000-0000-0000-000000000000" ma:anchorId="00000000-0000-0000-0000-000000000000" ma:open="true" ma:isKeyword="true">
      <xsd:complexType>
        <xsd:sequence>
          <xsd:element ref="pc:Terms" minOccurs="0" maxOccurs="1"/>
        </xsd:sequence>
      </xsd:complexType>
    </xsd:element>
    <xsd:element name="ef642806d26c426e8de7b48d57954fe9" ma:index="14" nillable="true" ma:taxonomy="true" ma:internalName="ef642806d26c426e8de7b48d57954fe9" ma:taxonomyFieldName="Roehampton_x0020_Team" ma:displayName="Roehampton Team" ma:default="" ma:fieldId="{ef642806-d26c-426e-8de7-b48d57954fe9}" ma:sspId="8d0af180-1065-48e5-bc0d-526fac628292" ma:termSetId="d1e35cad-1ad0-4857-8537-5b82f749682e"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29c0df9-6b7d-43a3-98a6-7a2c3fa85a92"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MediaServiceAutoTags" ma:internalName="MediaServiceAutoTags"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Location" ma:index="21" nillable="true" ma:displayName="MediaServiceLocation" ma:internalName="MediaServiceLocation"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f642806d26c426e8de7b48d57954fe9 xmlns="75a28cf3-9262-494e-8e02-5092a5e3e3b0">
      <Terms xmlns="http://schemas.microsoft.com/office/infopath/2007/PartnerControls">
        <TermInfo xmlns="http://schemas.microsoft.com/office/infopath/2007/PartnerControls">
          <TermName xmlns="http://schemas.microsoft.com/office/infopath/2007/PartnerControls">Recruitment, International ＆ Admissions</TermName>
          <TermId xmlns="http://schemas.microsoft.com/office/infopath/2007/PartnerControls">234dbd2c-a86b-4cad-9c36-e2bd8a98025d</TermId>
        </TermInfo>
      </Terms>
    </ef642806d26c426e8de7b48d57954fe9>
    <o6f1dd33322e4fee9f8472c70ee26897 xmlns="75a28cf3-9262-494e-8e02-5092a5e3e3b0">
      <Terms xmlns="http://schemas.microsoft.com/office/infopath/2007/PartnerControls">
        <TermInfo xmlns="http://schemas.microsoft.com/office/infopath/2007/PartnerControls">
          <TermName xmlns="http://schemas.microsoft.com/office/infopath/2007/PartnerControls">-</TermName>
          <TermId xmlns="http://schemas.microsoft.com/office/infopath/2007/PartnerControls">96c1daca-04a8-4eb7-b1a8-7250d777ade4</TermId>
        </TermInfo>
      </Terms>
    </o6f1dd33322e4fee9f8472c70ee26897>
    <TaxCatchAll xmlns="75a28cf3-9262-494e-8e02-5092a5e3e3b0">
      <Value>10</Value>
      <Value>9</Value>
    </TaxCatchAll>
    <TaxKeywordTaxHTField xmlns="75a28cf3-9262-494e-8e02-5092a5e3e3b0">
      <Terms xmlns="http://schemas.microsoft.com/office/infopath/2007/PartnerControls"/>
    </TaxKeywordTaxHTField>
  </documentManagement>
</p:properties>
</file>

<file path=customXml/itemProps1.xml><?xml version="1.0" encoding="utf-8"?>
<ds:datastoreItem xmlns:ds="http://schemas.openxmlformats.org/officeDocument/2006/customXml" ds:itemID="{3146810D-99D2-4FCD-96F9-8BCD596090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a28cf3-9262-494e-8e02-5092a5e3e3b0"/>
    <ds:schemaRef ds:uri="929c0df9-6b7d-43a3-98a6-7a2c3fa85a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15236E-8E3C-49B7-88BC-44CA69F878D6}">
  <ds:schemaRefs>
    <ds:schemaRef ds:uri="http://schemas.microsoft.com/sharepoint/v3/contenttype/forms"/>
  </ds:schemaRefs>
</ds:datastoreItem>
</file>

<file path=customXml/itemProps3.xml><?xml version="1.0" encoding="utf-8"?>
<ds:datastoreItem xmlns:ds="http://schemas.openxmlformats.org/officeDocument/2006/customXml" ds:itemID="{3756F151-A20D-4B02-8391-ECB4D4050829}">
  <ds:schemaRefs>
    <ds:schemaRef ds:uri="42e4770a-329a-426b-9d45-84f4e555e881"/>
    <ds:schemaRef ds:uri="75a28cf3-9262-494e-8e02-5092a5e3e3b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UCAS Stu Fi and COMPASS St Marks</Template>
  <TotalTime>19</TotalTime>
  <Words>3394</Words>
  <Application>Microsoft Office PowerPoint</Application>
  <PresentationFormat>Widescreen</PresentationFormat>
  <Paragraphs>310</Paragraphs>
  <Slides>26</Slides>
  <Notes>26</Notes>
  <HiddenSlides>1</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University of Roehampton</vt:lpstr>
      <vt:lpstr>Questions – how to ask a question</vt:lpstr>
      <vt:lpstr>PowerPoint Presentation</vt:lpstr>
      <vt:lpstr>PowerPoint Presentation</vt:lpstr>
      <vt:lpstr>Why go to  University?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LIFE</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Roehampton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to University and Student Finance</dc:title>
  <dc:creator>Rachel Leighton</dc:creator>
  <cp:keywords/>
  <cp:lastModifiedBy>Mandi Kaur</cp:lastModifiedBy>
  <cp:revision>31</cp:revision>
  <cp:lastPrinted>2018-02-21T11:40:34Z</cp:lastPrinted>
  <dcterms:created xsi:type="dcterms:W3CDTF">2018-01-19T13:42:32Z</dcterms:created>
  <dcterms:modified xsi:type="dcterms:W3CDTF">2020-10-30T13:07:59Z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0x0101007F7B561D0DBBFF4E9B467F1734B31159</vt:lpwstr>
  </property>
  <property fmtid="{D5CDD505-2E9C-101B-9397-08002B2CF9AE}" pid="3" name="TaxKeyword">
    <vt:lpwstr/>
  </property>
  <property fmtid="{D5CDD505-2E9C-101B-9397-08002B2CF9AE}" pid="4" name="Roehampton Team">
    <vt:lpwstr>9;#Recruitment, International ＆ Admissions|234dbd2c-a86b-4cad-9c36-e2bd8a98025d</vt:lpwstr>
  </property>
  <property fmtid="{D5CDD505-2E9C-101B-9397-08002B2CF9AE}" pid="5" name="Document Type">
    <vt:lpwstr>10;#-|96c1daca-04a8-4eb7-b1a8-7250d777ade4</vt:lpwstr>
  </property>
  <property fmtid="{D5CDD505-2E9C-101B-9397-08002B2CF9AE}" pid="6" name="SharedWithUsers">
    <vt:lpwstr>173;#Bev Pullen;#633;#Chloe Green;#2205;#Ahmed Aynan</vt:lpwstr>
  </property>
  <property fmtid="{D5CDD505-2E9C-101B-9397-08002B2CF9AE}" pid="7" name="AuthorIds_UIVersion_1536">
    <vt:lpwstr>215</vt:lpwstr>
  </property>
  <property fmtid="{D5CDD505-2E9C-101B-9397-08002B2CF9AE}" pid="8" name="AuthorIds_UIVersion_512">
    <vt:lpwstr>215</vt:lpwstr>
  </property>
  <property fmtid="{D5CDD505-2E9C-101B-9397-08002B2CF9AE}" pid="9" name="AuthorIds_UIVersion_1024">
    <vt:lpwstr>215</vt:lpwstr>
  </property>
</Properties>
</file>